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7" r:id="rId1"/>
    <p:sldMasterId id="2147483648" r:id="rId2"/>
    <p:sldMasterId id="2147483660" r:id="rId3"/>
  </p:sldMasterIdLst>
  <p:notesMasterIdLst>
    <p:notesMasterId r:id="rId251"/>
  </p:notesMasterIdLst>
  <p:sldIdLst>
    <p:sldId id="332" r:id="rId4"/>
    <p:sldId id="426" r:id="rId5"/>
    <p:sldId id="428" r:id="rId6"/>
    <p:sldId id="429" r:id="rId7"/>
    <p:sldId id="721" r:id="rId8"/>
    <p:sldId id="431" r:id="rId9"/>
    <p:sldId id="436" r:id="rId10"/>
    <p:sldId id="739" r:id="rId11"/>
    <p:sldId id="748" r:id="rId12"/>
    <p:sldId id="447" r:id="rId13"/>
    <p:sldId id="449" r:id="rId14"/>
    <p:sldId id="740" r:id="rId15"/>
    <p:sldId id="743" r:id="rId16"/>
    <p:sldId id="741" r:id="rId17"/>
    <p:sldId id="742" r:id="rId18"/>
    <p:sldId id="950" r:id="rId19"/>
    <p:sldId id="744" r:id="rId20"/>
    <p:sldId id="745" r:id="rId21"/>
    <p:sldId id="746" r:id="rId22"/>
    <p:sldId id="749" r:id="rId23"/>
    <p:sldId id="750" r:id="rId24"/>
    <p:sldId id="751" r:id="rId25"/>
    <p:sldId id="450" r:id="rId26"/>
    <p:sldId id="789" r:id="rId27"/>
    <p:sldId id="448" r:id="rId28"/>
    <p:sldId id="807" r:id="rId29"/>
    <p:sldId id="753" r:id="rId30"/>
    <p:sldId id="754" r:id="rId31"/>
    <p:sldId id="808" r:id="rId32"/>
    <p:sldId id="755" r:id="rId33"/>
    <p:sldId id="756" r:id="rId34"/>
    <p:sldId id="758" r:id="rId35"/>
    <p:sldId id="757" r:id="rId36"/>
    <p:sldId id="451" r:id="rId37"/>
    <p:sldId id="452" r:id="rId38"/>
    <p:sldId id="759" r:id="rId39"/>
    <p:sldId id="726" r:id="rId40"/>
    <p:sldId id="765" r:id="rId41"/>
    <p:sldId id="763" r:id="rId42"/>
    <p:sldId id="810" r:id="rId43"/>
    <p:sldId id="951" r:id="rId44"/>
    <p:sldId id="811" r:id="rId45"/>
    <p:sldId id="812" r:id="rId46"/>
    <p:sldId id="764" r:id="rId47"/>
    <p:sldId id="729" r:id="rId48"/>
    <p:sldId id="731" r:id="rId49"/>
    <p:sldId id="813" r:id="rId50"/>
    <p:sldId id="966" r:id="rId51"/>
    <p:sldId id="815" r:id="rId52"/>
    <p:sldId id="965" r:id="rId53"/>
    <p:sldId id="964" r:id="rId54"/>
    <p:sldId id="968" r:id="rId55"/>
    <p:sldId id="969" r:id="rId56"/>
    <p:sldId id="970" r:id="rId57"/>
    <p:sldId id="971" r:id="rId58"/>
    <p:sldId id="972" r:id="rId59"/>
    <p:sldId id="973" r:id="rId60"/>
    <p:sldId id="790" r:id="rId61"/>
    <p:sldId id="767" r:id="rId62"/>
    <p:sldId id="724" r:id="rId63"/>
    <p:sldId id="725" r:id="rId64"/>
    <p:sldId id="460" r:id="rId65"/>
    <p:sldId id="769" r:id="rId66"/>
    <p:sldId id="465" r:id="rId67"/>
    <p:sldId id="772" r:id="rId68"/>
    <p:sldId id="773" r:id="rId69"/>
    <p:sldId id="774" r:id="rId70"/>
    <p:sldId id="775" r:id="rId71"/>
    <p:sldId id="466" r:id="rId72"/>
    <p:sldId id="776" r:id="rId73"/>
    <p:sldId id="770" r:id="rId74"/>
    <p:sldId id="469" r:id="rId75"/>
    <p:sldId id="777" r:id="rId76"/>
    <p:sldId id="472" r:id="rId77"/>
    <p:sldId id="778" r:id="rId78"/>
    <p:sldId id="473" r:id="rId79"/>
    <p:sldId id="779" r:id="rId80"/>
    <p:sldId id="474" r:id="rId81"/>
    <p:sldId id="728" r:id="rId82"/>
    <p:sldId id="478" r:id="rId83"/>
    <p:sldId id="961" r:id="rId84"/>
    <p:sldId id="960" r:id="rId85"/>
    <p:sldId id="477" r:id="rId86"/>
    <p:sldId id="479" r:id="rId87"/>
    <p:sldId id="955" r:id="rId88"/>
    <p:sldId id="791" r:id="rId89"/>
    <p:sldId id="792" r:id="rId90"/>
    <p:sldId id="480" r:id="rId91"/>
    <p:sldId id="956" r:id="rId92"/>
    <p:sldId id="482" r:id="rId93"/>
    <p:sldId id="485" r:id="rId94"/>
    <p:sldId id="486" r:id="rId95"/>
    <p:sldId id="483" r:id="rId96"/>
    <p:sldId id="794" r:id="rId97"/>
    <p:sldId id="795" r:id="rId98"/>
    <p:sldId id="854" r:id="rId99"/>
    <p:sldId id="957" r:id="rId100"/>
    <p:sldId id="484" r:id="rId101"/>
    <p:sldId id="487" r:id="rId102"/>
    <p:sldId id="488" r:id="rId103"/>
    <p:sldId id="796" r:id="rId104"/>
    <p:sldId id="797" r:id="rId105"/>
    <p:sldId id="798" r:id="rId106"/>
    <p:sldId id="788" r:id="rId107"/>
    <p:sldId id="781" r:id="rId108"/>
    <p:sldId id="512" r:id="rId109"/>
    <p:sldId id="818" r:id="rId110"/>
    <p:sldId id="513" r:id="rId111"/>
    <p:sldId id="799" r:id="rId112"/>
    <p:sldId id="800" r:id="rId113"/>
    <p:sldId id="801" r:id="rId114"/>
    <p:sldId id="802" r:id="rId115"/>
    <p:sldId id="804" r:id="rId116"/>
    <p:sldId id="803" r:id="rId117"/>
    <p:sldId id="806" r:id="rId118"/>
    <p:sldId id="516" r:id="rId119"/>
    <p:sldId id="819" r:id="rId120"/>
    <p:sldId id="817" r:id="rId121"/>
    <p:sldId id="820" r:id="rId122"/>
    <p:sldId id="821" r:id="rId123"/>
    <p:sldId id="536" r:id="rId124"/>
    <p:sldId id="537" r:id="rId125"/>
    <p:sldId id="538" r:id="rId126"/>
    <p:sldId id="539" r:id="rId127"/>
    <p:sldId id="822" r:id="rId128"/>
    <p:sldId id="823" r:id="rId129"/>
    <p:sldId id="540" r:id="rId130"/>
    <p:sldId id="541" r:id="rId131"/>
    <p:sldId id="542" r:id="rId132"/>
    <p:sldId id="544" r:id="rId133"/>
    <p:sldId id="824" r:id="rId134"/>
    <p:sldId id="825" r:id="rId135"/>
    <p:sldId id="829" r:id="rId136"/>
    <p:sldId id="826" r:id="rId137"/>
    <p:sldId id="828" r:id="rId138"/>
    <p:sldId id="827" r:id="rId139"/>
    <p:sldId id="830" r:id="rId140"/>
    <p:sldId id="831" r:id="rId141"/>
    <p:sldId id="832" r:id="rId142"/>
    <p:sldId id="833" r:id="rId143"/>
    <p:sldId id="834" r:id="rId144"/>
    <p:sldId id="835" r:id="rId145"/>
    <p:sldId id="836" r:id="rId146"/>
    <p:sldId id="546" r:id="rId147"/>
    <p:sldId id="837" r:id="rId148"/>
    <p:sldId id="838" r:id="rId149"/>
    <p:sldId id="839" r:id="rId150"/>
    <p:sldId id="840" r:id="rId151"/>
    <p:sldId id="551" r:id="rId152"/>
    <p:sldId id="841" r:id="rId153"/>
    <p:sldId id="556" r:id="rId154"/>
    <p:sldId id="842" r:id="rId155"/>
    <p:sldId id="558" r:id="rId156"/>
    <p:sldId id="559" r:id="rId157"/>
    <p:sldId id="560" r:id="rId158"/>
    <p:sldId id="561" r:id="rId159"/>
    <p:sldId id="557" r:id="rId160"/>
    <p:sldId id="843" r:id="rId161"/>
    <p:sldId id="563" r:id="rId162"/>
    <p:sldId id="564" r:id="rId163"/>
    <p:sldId id="845" r:id="rId164"/>
    <p:sldId id="846" r:id="rId165"/>
    <p:sldId id="847" r:id="rId166"/>
    <p:sldId id="853" r:id="rId167"/>
    <p:sldId id="848" r:id="rId168"/>
    <p:sldId id="849" r:id="rId169"/>
    <p:sldId id="576" r:id="rId170"/>
    <p:sldId id="600" r:id="rId171"/>
    <p:sldId id="601" r:id="rId172"/>
    <p:sldId id="602" r:id="rId173"/>
    <p:sldId id="603" r:id="rId174"/>
    <p:sldId id="584" r:id="rId175"/>
    <p:sldId id="851" r:id="rId176"/>
    <p:sldId id="585" r:id="rId177"/>
    <p:sldId id="586" r:id="rId178"/>
    <p:sldId id="587" r:id="rId179"/>
    <p:sldId id="588" r:id="rId180"/>
    <p:sldId id="604" r:id="rId181"/>
    <p:sldId id="894" r:id="rId182"/>
    <p:sldId id="605" r:id="rId183"/>
    <p:sldId id="877" r:id="rId184"/>
    <p:sldId id="878" r:id="rId185"/>
    <p:sldId id="879" r:id="rId186"/>
    <p:sldId id="887" r:id="rId187"/>
    <p:sldId id="880" r:id="rId188"/>
    <p:sldId id="881" r:id="rId189"/>
    <p:sldId id="882" r:id="rId190"/>
    <p:sldId id="883" r:id="rId191"/>
    <p:sldId id="884" r:id="rId192"/>
    <p:sldId id="885" r:id="rId193"/>
    <p:sldId id="886" r:id="rId194"/>
    <p:sldId id="899" r:id="rId195"/>
    <p:sldId id="900" r:id="rId196"/>
    <p:sldId id="876" r:id="rId197"/>
    <p:sldId id="889" r:id="rId198"/>
    <p:sldId id="893" r:id="rId199"/>
    <p:sldId id="896" r:id="rId200"/>
    <p:sldId id="608" r:id="rId201"/>
    <p:sldId id="902" r:id="rId202"/>
    <p:sldId id="903" r:id="rId203"/>
    <p:sldId id="901" r:id="rId204"/>
    <p:sldId id="865" r:id="rId205"/>
    <p:sldId id="866" r:id="rId206"/>
    <p:sldId id="867" r:id="rId207"/>
    <p:sldId id="868" r:id="rId208"/>
    <p:sldId id="674" r:id="rId209"/>
    <p:sldId id="930" r:id="rId210"/>
    <p:sldId id="912" r:id="rId211"/>
    <p:sldId id="913" r:id="rId212"/>
    <p:sldId id="914" r:id="rId213"/>
    <p:sldId id="917" r:id="rId214"/>
    <p:sldId id="911" r:id="rId215"/>
    <p:sldId id="915" r:id="rId216"/>
    <p:sldId id="916" r:id="rId217"/>
    <p:sldId id="929" r:id="rId218"/>
    <p:sldId id="688" r:id="rId219"/>
    <p:sldId id="689" r:id="rId220"/>
    <p:sldId id="918" r:id="rId221"/>
    <p:sldId id="738" r:id="rId222"/>
    <p:sldId id="594" r:id="rId223"/>
    <p:sldId id="869" r:id="rId224"/>
    <p:sldId id="931" r:id="rId225"/>
    <p:sldId id="932" r:id="rId226"/>
    <p:sldId id="933" r:id="rId227"/>
    <p:sldId id="870" r:id="rId228"/>
    <p:sldId id="934" r:id="rId229"/>
    <p:sldId id="935" r:id="rId230"/>
    <p:sldId id="936" r:id="rId231"/>
    <p:sldId id="871" r:id="rId232"/>
    <p:sldId id="937" r:id="rId233"/>
    <p:sldId id="872" r:id="rId234"/>
    <p:sldId id="938" r:id="rId235"/>
    <p:sldId id="939" r:id="rId236"/>
    <p:sldId id="873" r:id="rId237"/>
    <p:sldId id="940" r:id="rId238"/>
    <p:sldId id="941" r:id="rId239"/>
    <p:sldId id="875" r:id="rId240"/>
    <p:sldId id="942" r:id="rId241"/>
    <p:sldId id="943" r:id="rId242"/>
    <p:sldId id="944" r:id="rId243"/>
    <p:sldId id="945" r:id="rId244"/>
    <p:sldId id="874" r:id="rId245"/>
    <p:sldId id="946" r:id="rId246"/>
    <p:sldId id="947" r:id="rId247"/>
    <p:sldId id="952" r:id="rId248"/>
    <p:sldId id="953" r:id="rId249"/>
    <p:sldId id="954" r:id="rId250"/>
  </p:sldIdLst>
  <p:sldSz cx="9906000" cy="6858000" type="A4"/>
  <p:notesSz cx="6797675" cy="9926638"/>
  <p:embeddedFontLst>
    <p:embeddedFont>
      <p:font typeface="HY강B" panose="02030600000101010101" pitchFamily="18" charset="-127"/>
      <p:regular r:id="rId252"/>
    </p:embeddedFont>
    <p:embeddedFont>
      <p:font typeface="맑은 고딕" panose="020B0503020000020004" pitchFamily="34" charset="-127"/>
      <p:regular r:id="rId253"/>
      <p:bold r:id="rId254"/>
    </p:embeddedFont>
    <p:embeddedFont>
      <p:font typeface="휴먼모음T" panose="02030504000101010101" pitchFamily="18" charset="-127"/>
      <p:regular r:id="rId255"/>
    </p:embeddedFont>
    <p:embeddedFont>
      <p:font typeface="휴먼옛체" panose="02030504000101010101" pitchFamily="18" charset="-127"/>
      <p:regular r:id="rId256"/>
    </p:embeddedFont>
    <p:embeddedFont>
      <p:font typeface="Calibri" panose="020F0502020204030204" pitchFamily="34" charset="0"/>
      <p:regular r:id="rId257"/>
      <p:bold r:id="rId258"/>
      <p:italic r:id="rId259"/>
      <p:boldItalic r:id="rId260"/>
    </p:embeddedFont>
    <p:embeddedFont>
      <p:font typeface="Century Schoolbook" panose="02040604050505020304" pitchFamily="18" charset="0"/>
      <p:regular r:id="rId261"/>
      <p:bold r:id="rId262"/>
      <p:italic r:id="rId263"/>
      <p:boldItalic r:id="rId264"/>
    </p:embeddedFont>
    <p:embeddedFont>
      <p:font typeface="Consolas" panose="020B0609020204030204" pitchFamily="49" charset="0"/>
      <p:regular r:id="rId265"/>
      <p:bold r:id="rId266"/>
      <p:italic r:id="rId267"/>
      <p:boldItalic r:id="rId268"/>
    </p:embeddedFont>
    <p:embeddedFont>
      <p:font typeface="Meiryo" panose="020B0604030504040204" pitchFamily="34" charset="-128"/>
      <p:regular r:id="rId269"/>
      <p:bold r:id="rId270"/>
      <p:italic r:id="rId271"/>
      <p:boldItalic r:id="rId272"/>
    </p:embeddedFont>
    <p:embeddedFont>
      <p:font typeface="나눔명조 ExtraBold" panose="02020603020101020101" pitchFamily="18" charset="-127"/>
      <p:bold r:id="rId2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D9B060A-D87D-48DA-B09B-DA242131913E}">
          <p14:sldIdLst>
            <p14:sldId id="332"/>
            <p14:sldId id="426"/>
          </p14:sldIdLst>
        </p14:section>
        <p14:section name="자바 개요" id="{5B981E9A-E403-48D4-ABA1-EFA4885CD0E1}">
          <p14:sldIdLst>
            <p14:sldId id="428"/>
            <p14:sldId id="429"/>
            <p14:sldId id="721"/>
            <p14:sldId id="431"/>
            <p14:sldId id="436"/>
            <p14:sldId id="739"/>
            <p14:sldId id="748"/>
            <p14:sldId id="447"/>
            <p14:sldId id="449"/>
            <p14:sldId id="740"/>
            <p14:sldId id="743"/>
            <p14:sldId id="741"/>
            <p14:sldId id="742"/>
            <p14:sldId id="950"/>
            <p14:sldId id="744"/>
            <p14:sldId id="745"/>
            <p14:sldId id="746"/>
            <p14:sldId id="749"/>
            <p14:sldId id="750"/>
            <p14:sldId id="751"/>
          </p14:sldIdLst>
        </p14:section>
        <p14:section name="언어의 기본 구조" id="{28650D47-6F80-42C1-BCC4-A7E6C89DBF94}">
          <p14:sldIdLst>
            <p14:sldId id="450"/>
            <p14:sldId id="789"/>
            <p14:sldId id="448"/>
            <p14:sldId id="807"/>
            <p14:sldId id="753"/>
            <p14:sldId id="754"/>
            <p14:sldId id="808"/>
            <p14:sldId id="755"/>
            <p14:sldId id="756"/>
            <p14:sldId id="758"/>
            <p14:sldId id="757"/>
            <p14:sldId id="451"/>
            <p14:sldId id="452"/>
            <p14:sldId id="759"/>
          </p14:sldIdLst>
        </p14:section>
        <p14:section name="데이터 타입" id="{4092ADF2-A6C7-4881-A59E-F8EC16DF8655}">
          <p14:sldIdLst>
            <p14:sldId id="726"/>
            <p14:sldId id="765"/>
            <p14:sldId id="763"/>
            <p14:sldId id="810"/>
            <p14:sldId id="951"/>
            <p14:sldId id="811"/>
            <p14:sldId id="812"/>
            <p14:sldId id="764"/>
            <p14:sldId id="729"/>
            <p14:sldId id="731"/>
            <p14:sldId id="813"/>
            <p14:sldId id="966"/>
            <p14:sldId id="815"/>
            <p14:sldId id="965"/>
            <p14:sldId id="964"/>
            <p14:sldId id="968"/>
            <p14:sldId id="969"/>
            <p14:sldId id="970"/>
            <p14:sldId id="971"/>
            <p14:sldId id="972"/>
            <p14:sldId id="973"/>
            <p14:sldId id="790"/>
            <p14:sldId id="767"/>
          </p14:sldIdLst>
        </p14:section>
        <p14:section name="연산자" id="{90FD96B6-8275-4DC0-B5D1-54E6F1A63538}">
          <p14:sldIdLst>
            <p14:sldId id="724"/>
            <p14:sldId id="725"/>
            <p14:sldId id="460"/>
            <p14:sldId id="769"/>
            <p14:sldId id="465"/>
            <p14:sldId id="772"/>
            <p14:sldId id="773"/>
            <p14:sldId id="774"/>
            <p14:sldId id="775"/>
            <p14:sldId id="466"/>
            <p14:sldId id="776"/>
            <p14:sldId id="770"/>
            <p14:sldId id="469"/>
            <p14:sldId id="777"/>
            <p14:sldId id="472"/>
            <p14:sldId id="778"/>
            <p14:sldId id="473"/>
            <p14:sldId id="779"/>
            <p14:sldId id="474"/>
          </p14:sldIdLst>
        </p14:section>
        <p14:section name="제어문" id="{FCF46A76-6F4F-41B3-A0DF-174BF424D4A3}">
          <p14:sldIdLst>
            <p14:sldId id="728"/>
            <p14:sldId id="478"/>
            <p14:sldId id="961"/>
            <p14:sldId id="960"/>
            <p14:sldId id="477"/>
            <p14:sldId id="479"/>
            <p14:sldId id="955"/>
            <p14:sldId id="791"/>
            <p14:sldId id="792"/>
            <p14:sldId id="480"/>
            <p14:sldId id="956"/>
            <p14:sldId id="482"/>
            <p14:sldId id="485"/>
            <p14:sldId id="486"/>
            <p14:sldId id="483"/>
            <p14:sldId id="794"/>
            <p14:sldId id="795"/>
            <p14:sldId id="854"/>
            <p14:sldId id="957"/>
            <p14:sldId id="484"/>
            <p14:sldId id="487"/>
            <p14:sldId id="488"/>
            <p14:sldId id="796"/>
            <p14:sldId id="797"/>
            <p14:sldId id="798"/>
          </p14:sldIdLst>
        </p14:section>
        <p14:section name="고객관리 프로그램" id="{9FD8E6B9-F477-449A-B1C3-4C6847DE585D}">
          <p14:sldIdLst>
            <p14:sldId id="788"/>
            <p14:sldId id="781"/>
          </p14:sldIdLst>
        </p14:section>
        <p14:section name="객체와 클래스" id="{0FDE5B6D-589D-4BB1-AFD3-60CD25F10306}">
          <p14:sldIdLst>
            <p14:sldId id="512"/>
            <p14:sldId id="818"/>
            <p14:sldId id="513"/>
            <p14:sldId id="799"/>
            <p14:sldId id="800"/>
            <p14:sldId id="801"/>
            <p14:sldId id="802"/>
            <p14:sldId id="804"/>
            <p14:sldId id="803"/>
            <p14:sldId id="806"/>
            <p14:sldId id="516"/>
            <p14:sldId id="819"/>
            <p14:sldId id="817"/>
            <p14:sldId id="820"/>
            <p14:sldId id="821"/>
          </p14:sldIdLst>
        </p14:section>
        <p14:section name="OOP" id="{BED7A4D1-2C1C-412A-BE98-24BFBBEF3BD7}">
          <p14:sldIdLst>
            <p14:sldId id="536"/>
            <p14:sldId id="537"/>
            <p14:sldId id="538"/>
            <p14:sldId id="539"/>
            <p14:sldId id="822"/>
            <p14:sldId id="823"/>
            <p14:sldId id="540"/>
            <p14:sldId id="541"/>
            <p14:sldId id="542"/>
            <p14:sldId id="544"/>
            <p14:sldId id="824"/>
            <p14:sldId id="825"/>
            <p14:sldId id="829"/>
            <p14:sldId id="826"/>
            <p14:sldId id="828"/>
            <p14:sldId id="827"/>
            <p14:sldId id="830"/>
            <p14:sldId id="831"/>
            <p14:sldId id="832"/>
            <p14:sldId id="833"/>
            <p14:sldId id="834"/>
            <p14:sldId id="835"/>
            <p14:sldId id="836"/>
            <p14:sldId id="546"/>
            <p14:sldId id="837"/>
            <p14:sldId id="838"/>
            <p14:sldId id="839"/>
            <p14:sldId id="840"/>
            <p14:sldId id="551"/>
            <p14:sldId id="841"/>
            <p14:sldId id="556"/>
            <p14:sldId id="842"/>
            <p14:sldId id="558"/>
            <p14:sldId id="559"/>
            <p14:sldId id="560"/>
            <p14:sldId id="561"/>
            <p14:sldId id="557"/>
            <p14:sldId id="843"/>
            <p14:sldId id="563"/>
            <p14:sldId id="564"/>
            <p14:sldId id="845"/>
            <p14:sldId id="846"/>
            <p14:sldId id="847"/>
            <p14:sldId id="853"/>
            <p14:sldId id="848"/>
            <p14:sldId id="849"/>
            <p14:sldId id="576"/>
          </p14:sldIdLst>
        </p14:section>
        <p14:section name="내부클래스" id="{B9CCF404-B954-45AC-B029-A0FC8388907D}">
          <p14:sldIdLst>
            <p14:sldId id="600"/>
            <p14:sldId id="601"/>
            <p14:sldId id="602"/>
            <p14:sldId id="603"/>
          </p14:sldIdLst>
        </p14:section>
        <p14:section name="예외 처리" id="{A759CA71-F851-470B-B09F-DD1D80EA584A}">
          <p14:sldIdLst>
            <p14:sldId id="584"/>
            <p14:sldId id="851"/>
            <p14:sldId id="585"/>
            <p14:sldId id="586"/>
            <p14:sldId id="587"/>
            <p14:sldId id="588"/>
          </p14:sldIdLst>
        </p14:section>
        <p14:section name="컬렉션프레임웍" id="{963E5ADE-D5C6-417D-8DF1-F6BF65922174}">
          <p14:sldIdLst>
            <p14:sldId id="604"/>
            <p14:sldId id="894"/>
            <p14:sldId id="605"/>
            <p14:sldId id="877"/>
            <p14:sldId id="878"/>
            <p14:sldId id="879"/>
            <p14:sldId id="887"/>
            <p14:sldId id="880"/>
            <p14:sldId id="881"/>
            <p14:sldId id="882"/>
            <p14:sldId id="883"/>
            <p14:sldId id="884"/>
            <p14:sldId id="885"/>
            <p14:sldId id="886"/>
            <p14:sldId id="899"/>
            <p14:sldId id="900"/>
            <p14:sldId id="876"/>
            <p14:sldId id="889"/>
            <p14:sldId id="893"/>
            <p14:sldId id="896"/>
            <p14:sldId id="608"/>
            <p14:sldId id="902"/>
            <p14:sldId id="903"/>
            <p14:sldId id="901"/>
          </p14:sldIdLst>
        </p14:section>
        <p14:section name="고객관리프로구램II" id="{809E845B-F252-4F1A-B225-566C60462673}">
          <p14:sldIdLst>
            <p14:sldId id="865"/>
            <p14:sldId id="866"/>
            <p14:sldId id="867"/>
            <p14:sldId id="868"/>
          </p14:sldIdLst>
        </p14:section>
        <p14:section name="IO" id="{DF83FC15-F71C-466B-903E-E0142C53D641}">
          <p14:sldIdLst>
            <p14:sldId id="674"/>
            <p14:sldId id="930"/>
            <p14:sldId id="912"/>
            <p14:sldId id="913"/>
            <p14:sldId id="914"/>
            <p14:sldId id="917"/>
            <p14:sldId id="911"/>
            <p14:sldId id="915"/>
            <p14:sldId id="916"/>
            <p14:sldId id="929"/>
            <p14:sldId id="688"/>
            <p14:sldId id="689"/>
            <p14:sldId id="918"/>
          </p14:sldIdLst>
        </p14:section>
        <p14:section name="고객관리 프로그램 III" id="{016126B8-6E22-49B9-A1DF-7B01612CCFE1}">
          <p14:sldIdLst>
            <p14:sldId id="738"/>
          </p14:sldIdLst>
        </p14:section>
        <p14:section name="기본 API 클래스" id="{E7DC5705-4DE9-480F-8D3C-A050B50DFE1F}">
          <p14:sldIdLst>
            <p14:sldId id="594"/>
            <p14:sldId id="869"/>
            <p14:sldId id="931"/>
            <p14:sldId id="932"/>
            <p14:sldId id="933"/>
            <p14:sldId id="870"/>
            <p14:sldId id="934"/>
            <p14:sldId id="935"/>
            <p14:sldId id="936"/>
            <p14:sldId id="871"/>
            <p14:sldId id="937"/>
            <p14:sldId id="872"/>
            <p14:sldId id="938"/>
            <p14:sldId id="939"/>
            <p14:sldId id="873"/>
            <p14:sldId id="940"/>
            <p14:sldId id="941"/>
            <p14:sldId id="875"/>
            <p14:sldId id="942"/>
            <p14:sldId id="943"/>
            <p14:sldId id="944"/>
            <p14:sldId id="945"/>
            <p14:sldId id="874"/>
            <p14:sldId id="946"/>
            <p14:sldId id="947"/>
            <p14:sldId id="952"/>
            <p14:sldId id="953"/>
            <p14:sldId id="9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86A9A"/>
    <a:srgbClr val="0070C0"/>
    <a:srgbClr val="F30B58"/>
    <a:srgbClr val="49D34C"/>
    <a:srgbClr val="3F9F5D"/>
    <a:srgbClr val="7030A0"/>
    <a:srgbClr val="81A43A"/>
    <a:srgbClr val="A0C458"/>
    <a:srgbClr val="F6B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5" autoAdjust="0"/>
    <p:restoredTop sz="93787" autoAdjust="0"/>
  </p:normalViewPr>
  <p:slideViewPr>
    <p:cSldViewPr>
      <p:cViewPr varScale="1">
        <p:scale>
          <a:sx n="104" d="100"/>
          <a:sy n="104" d="100"/>
        </p:scale>
        <p:origin x="216" y="616"/>
      </p:cViewPr>
      <p:guideLst>
        <p:guide orient="horz" pos="2341"/>
        <p:guide pos="288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613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font" Target="fonts/font17.fntdata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58" Type="http://schemas.openxmlformats.org/officeDocument/2006/relationships/font" Target="fonts/font7.fntdata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48" Type="http://schemas.openxmlformats.org/officeDocument/2006/relationships/slide" Target="slides/slide245.xml"/><Relationship Id="rId269" Type="http://schemas.openxmlformats.org/officeDocument/2006/relationships/font" Target="fonts/font18.fntdata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59" Type="http://schemas.openxmlformats.org/officeDocument/2006/relationships/font" Target="fonts/font8.fntdata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font" Target="fonts/font19.fntdata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font" Target="fonts/font9.fntdata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71" Type="http://schemas.openxmlformats.org/officeDocument/2006/relationships/font" Target="fonts/font20.fntdata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font" Target="fonts/font10.fntdata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font" Target="fonts/font21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font" Target="fonts/font11.fntdata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font" Target="fonts/font1.fntdata"/><Relationship Id="rId273" Type="http://schemas.openxmlformats.org/officeDocument/2006/relationships/font" Target="fonts/font22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font" Target="fonts/font12.fntdata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font" Target="fonts/font2.fntdata"/><Relationship Id="rId274" Type="http://schemas.openxmlformats.org/officeDocument/2006/relationships/presProps" Target="presProps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font" Target="fonts/font13.fntdata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font" Target="fonts/font3.fntdata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viewProps" Target="viewProps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font" Target="fonts/font14.fntdata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font" Target="fonts/font4.fntdata"/><Relationship Id="rId276" Type="http://schemas.openxmlformats.org/officeDocument/2006/relationships/theme" Target="theme/theme1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font" Target="fonts/font15.fntdata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font" Target="fonts/font5.fntdata"/><Relationship Id="rId277" Type="http://schemas.openxmlformats.org/officeDocument/2006/relationships/tableStyles" Target="tableStyles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font" Target="fonts/font16.fntdata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font" Target="fonts/font6.fntdata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4DE7B-8BD0-4A2E-B570-070D81CCF3E1}" type="datetimeFigureOut">
              <a:rPr lang="ko-KR" altLang="en-US" smtClean="0"/>
              <a:t>2023. 10. 14.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6A643-9E8B-4AF6-BC60-BD0E9B61C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0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cs typeface="Meiryo"/>
              </a:rPr>
              <a:t>Eclipse </a:t>
            </a:r>
            <a:r>
              <a:rPr lang="ko-KR" altLang="en-US" dirty="0">
                <a:cs typeface="Meiryo"/>
              </a:rPr>
              <a:t>기본화면은 </a:t>
            </a:r>
            <a:r>
              <a:rPr lang="ko-KR" altLang="en-US" dirty="0" err="1">
                <a:cs typeface="Meiryo"/>
              </a:rPr>
              <a:t>메뉴바</a:t>
            </a:r>
            <a:r>
              <a:rPr lang="en-US" altLang="ko-KR" dirty="0">
                <a:cs typeface="Meiryo"/>
              </a:rPr>
              <a:t>, </a:t>
            </a:r>
            <a:r>
              <a:rPr lang="ko-KR" altLang="en-US" dirty="0" err="1">
                <a:cs typeface="Meiryo"/>
              </a:rPr>
              <a:t>툴바</a:t>
            </a:r>
            <a:r>
              <a:rPr lang="en-US" altLang="ko-KR" dirty="0">
                <a:cs typeface="Meiryo"/>
              </a:rPr>
              <a:t>, </a:t>
            </a:r>
            <a:r>
              <a:rPr lang="ko-KR" altLang="en-US" dirty="0" err="1">
                <a:cs typeface="Meiryo"/>
              </a:rPr>
              <a:t>퍼스펙티브바</a:t>
            </a:r>
            <a:r>
              <a:rPr lang="en-US" altLang="ko-KR" dirty="0">
                <a:cs typeface="Meiryo"/>
              </a:rPr>
              <a:t>, 4</a:t>
            </a:r>
            <a:r>
              <a:rPr lang="ko-KR" altLang="en-US" dirty="0">
                <a:cs typeface="Meiryo"/>
              </a:rPr>
              <a:t>개의</a:t>
            </a:r>
            <a:r>
              <a:rPr lang="en-US" altLang="ko-KR" dirty="0">
                <a:cs typeface="Meiryo"/>
              </a:rPr>
              <a:t>View </a:t>
            </a:r>
            <a:r>
              <a:rPr lang="ko-KR" altLang="en-US" dirty="0">
                <a:cs typeface="Meiryo"/>
              </a:rPr>
              <a:t>영역으로 크게 구분된다</a:t>
            </a:r>
            <a:r>
              <a:rPr lang="en-US" altLang="ko-KR" dirty="0">
                <a:cs typeface="Meiryo"/>
              </a:rPr>
              <a:t>. </a:t>
            </a:r>
            <a:r>
              <a:rPr lang="ko-KR" altLang="en-US" dirty="0">
                <a:cs typeface="Meiryo"/>
              </a:rPr>
              <a:t>이 </a:t>
            </a:r>
            <a:r>
              <a:rPr lang="en-US" altLang="ko-KR" dirty="0">
                <a:cs typeface="Meiryo"/>
              </a:rPr>
              <a:t>4</a:t>
            </a:r>
            <a:r>
              <a:rPr lang="ko-KR" altLang="en-US" dirty="0">
                <a:cs typeface="Meiryo"/>
              </a:rPr>
              <a:t>개의 뷰를 포함하는 전체 영역을 </a:t>
            </a:r>
            <a:r>
              <a:rPr lang="ko-KR" altLang="en-US" dirty="0" err="1">
                <a:cs typeface="Meiryo"/>
              </a:rPr>
              <a:t>퍼스펙티브</a:t>
            </a:r>
            <a:r>
              <a:rPr lang="en-US" altLang="ko-KR" dirty="0">
                <a:cs typeface="Meiryo"/>
              </a:rPr>
              <a:t>(Perspective) </a:t>
            </a:r>
            <a:r>
              <a:rPr lang="ko-KR" altLang="en-US" dirty="0">
                <a:cs typeface="Meiryo"/>
              </a:rPr>
              <a:t>라고 하고</a:t>
            </a:r>
            <a:r>
              <a:rPr lang="en-US" altLang="ko-KR" dirty="0">
                <a:cs typeface="Meiryo"/>
              </a:rPr>
              <a:t>, Eclipse Window </a:t>
            </a:r>
            <a:r>
              <a:rPr lang="ko-KR" altLang="en-US" dirty="0">
                <a:cs typeface="Meiryo"/>
              </a:rPr>
              <a:t>전체를 </a:t>
            </a:r>
            <a:r>
              <a:rPr lang="ko-KR" altLang="en-US" dirty="0" err="1">
                <a:cs typeface="Meiryo"/>
              </a:rPr>
              <a:t>워크벤치</a:t>
            </a:r>
            <a:r>
              <a:rPr lang="en-US" altLang="ko-KR" dirty="0">
                <a:cs typeface="Meiryo"/>
              </a:rPr>
              <a:t>(Workbench) </a:t>
            </a:r>
            <a:r>
              <a:rPr lang="ko-KR" altLang="en-US" dirty="0">
                <a:cs typeface="Meiryo"/>
              </a:rPr>
              <a:t>라 부른다</a:t>
            </a:r>
            <a:r>
              <a:rPr lang="en-US" altLang="ko-KR" dirty="0">
                <a:cs typeface="Meiryo"/>
              </a:rPr>
              <a:t>.</a:t>
            </a:r>
          </a:p>
          <a:p>
            <a:endParaRPr lang="ko-KR" altLang="en-US" dirty="0">
              <a:cs typeface="Meiryo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6A643-9E8B-4AF6-BC60-BD0E9B61C2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8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cs typeface="Meiryo"/>
              </a:rPr>
              <a:t>Eclipse </a:t>
            </a:r>
            <a:r>
              <a:rPr lang="ko-KR" altLang="en-US" dirty="0">
                <a:cs typeface="Meiryo"/>
              </a:rPr>
              <a:t>기본화면은 </a:t>
            </a:r>
            <a:r>
              <a:rPr lang="ko-KR" altLang="en-US" dirty="0" err="1">
                <a:cs typeface="Meiryo"/>
              </a:rPr>
              <a:t>메뉴바</a:t>
            </a:r>
            <a:r>
              <a:rPr lang="en-US" altLang="ko-KR" dirty="0">
                <a:cs typeface="Meiryo"/>
              </a:rPr>
              <a:t>, </a:t>
            </a:r>
            <a:r>
              <a:rPr lang="ko-KR" altLang="en-US" dirty="0" err="1">
                <a:cs typeface="Meiryo"/>
              </a:rPr>
              <a:t>툴바</a:t>
            </a:r>
            <a:r>
              <a:rPr lang="en-US" altLang="ko-KR" dirty="0">
                <a:cs typeface="Meiryo"/>
              </a:rPr>
              <a:t>, </a:t>
            </a:r>
            <a:r>
              <a:rPr lang="ko-KR" altLang="en-US" dirty="0" err="1">
                <a:cs typeface="Meiryo"/>
              </a:rPr>
              <a:t>퍼스펙티브바</a:t>
            </a:r>
            <a:r>
              <a:rPr lang="en-US" altLang="ko-KR" dirty="0">
                <a:cs typeface="Meiryo"/>
              </a:rPr>
              <a:t>, 4</a:t>
            </a:r>
            <a:r>
              <a:rPr lang="ko-KR" altLang="en-US" dirty="0">
                <a:cs typeface="Meiryo"/>
              </a:rPr>
              <a:t>개의</a:t>
            </a:r>
            <a:r>
              <a:rPr lang="en-US" altLang="ko-KR" dirty="0">
                <a:cs typeface="Meiryo"/>
              </a:rPr>
              <a:t>View </a:t>
            </a:r>
            <a:r>
              <a:rPr lang="ko-KR" altLang="en-US" dirty="0">
                <a:cs typeface="Meiryo"/>
              </a:rPr>
              <a:t>영역으로 크게 구분된다</a:t>
            </a:r>
            <a:r>
              <a:rPr lang="en-US" altLang="ko-KR" dirty="0">
                <a:cs typeface="Meiryo"/>
              </a:rPr>
              <a:t>. </a:t>
            </a:r>
            <a:r>
              <a:rPr lang="ko-KR" altLang="en-US" dirty="0">
                <a:cs typeface="Meiryo"/>
              </a:rPr>
              <a:t>이 </a:t>
            </a:r>
            <a:r>
              <a:rPr lang="en-US" altLang="ko-KR" dirty="0">
                <a:cs typeface="Meiryo"/>
              </a:rPr>
              <a:t>4</a:t>
            </a:r>
            <a:r>
              <a:rPr lang="ko-KR" altLang="en-US" dirty="0">
                <a:cs typeface="Meiryo"/>
              </a:rPr>
              <a:t>개의 뷰를 포함하는 전체 영역을 </a:t>
            </a:r>
            <a:r>
              <a:rPr lang="ko-KR" altLang="en-US" dirty="0" err="1">
                <a:cs typeface="Meiryo"/>
              </a:rPr>
              <a:t>퍼스펙티브</a:t>
            </a:r>
            <a:r>
              <a:rPr lang="en-US" altLang="ko-KR" dirty="0">
                <a:cs typeface="Meiryo"/>
              </a:rPr>
              <a:t>(Perspective) </a:t>
            </a:r>
            <a:r>
              <a:rPr lang="ko-KR" altLang="en-US" dirty="0">
                <a:cs typeface="Meiryo"/>
              </a:rPr>
              <a:t>라고 하고</a:t>
            </a:r>
            <a:r>
              <a:rPr lang="en-US" altLang="ko-KR" dirty="0">
                <a:cs typeface="Meiryo"/>
              </a:rPr>
              <a:t>, Eclipse Window </a:t>
            </a:r>
            <a:r>
              <a:rPr lang="ko-KR" altLang="en-US" dirty="0">
                <a:cs typeface="Meiryo"/>
              </a:rPr>
              <a:t>전체를 </a:t>
            </a:r>
            <a:r>
              <a:rPr lang="ko-KR" altLang="en-US" dirty="0" err="1">
                <a:cs typeface="Meiryo"/>
              </a:rPr>
              <a:t>워크벤치</a:t>
            </a:r>
            <a:r>
              <a:rPr lang="en-US" altLang="ko-KR" dirty="0">
                <a:cs typeface="Meiryo"/>
              </a:rPr>
              <a:t>(Workbench) </a:t>
            </a:r>
            <a:r>
              <a:rPr lang="ko-KR" altLang="en-US" dirty="0">
                <a:cs typeface="Meiryo"/>
              </a:rPr>
              <a:t>라 부른다</a:t>
            </a:r>
            <a:r>
              <a:rPr lang="en-US" altLang="ko-KR" dirty="0">
                <a:cs typeface="Meiryo"/>
              </a:rPr>
              <a:t>.</a:t>
            </a:r>
          </a:p>
          <a:p>
            <a:endParaRPr lang="ko-KR" altLang="en-US" dirty="0">
              <a:cs typeface="Meiryo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6A643-9E8B-4AF6-BC60-BD0E9B61C2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8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6A643-9E8B-4AF6-BC60-BD0E9B61C24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39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3345779" y="620689"/>
            <a:ext cx="5975711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VISION PRESENTATION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67000" y="1268769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67000" y="1531649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74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3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1-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0759" y="1134875"/>
            <a:ext cx="9204752" cy="4958421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68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/>
          <p:cNvSpPr/>
          <p:nvPr userDrawn="1"/>
        </p:nvSpPr>
        <p:spPr>
          <a:xfrm flipH="1">
            <a:off x="0" y="2636912"/>
            <a:ext cx="9906000" cy="3672408"/>
          </a:xfrm>
          <a:prstGeom prst="rt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9916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74370" y="2127291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2512" y="3627268"/>
            <a:ext cx="8946987" cy="0"/>
          </a:xfrm>
          <a:prstGeom prst="line">
            <a:avLst/>
          </a:prstGeom>
          <a:ln w="1111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2899884" y="4367255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295960" y="4149089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295960" y="440355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2690753" y="2060857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2690753" y="230693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461598" y="3013740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4"/>
          <p:cNvSpPr/>
          <p:nvPr userDrawn="1"/>
        </p:nvSpPr>
        <p:spPr>
          <a:xfrm>
            <a:off x="2888957" y="4009969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73B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473626" y="3041736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57" hasCustomPrompt="1"/>
          </p:nvPr>
        </p:nvSpPr>
        <p:spPr>
          <a:xfrm>
            <a:off x="2900982" y="4115533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5327255" y="2141254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5139758" y="4154663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5139758" y="4409130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Isosceles Triangle 4"/>
          <p:cNvSpPr/>
          <p:nvPr userDrawn="1"/>
        </p:nvSpPr>
        <p:spPr>
          <a:xfrm rot="10800000">
            <a:off x="5314482" y="3019314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61" hasCustomPrompt="1"/>
          </p:nvPr>
        </p:nvSpPr>
        <p:spPr>
          <a:xfrm>
            <a:off x="5326507" y="3047310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6" name="그림 개체 틀 2"/>
          <p:cNvSpPr>
            <a:spLocks noGrp="1"/>
          </p:cNvSpPr>
          <p:nvPr>
            <p:ph type="pic" sz="quarter" idx="62" hasCustomPrompt="1"/>
          </p:nvPr>
        </p:nvSpPr>
        <p:spPr>
          <a:xfrm>
            <a:off x="7739898" y="4367255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63"/>
          </p:nvPr>
        </p:nvSpPr>
        <p:spPr>
          <a:xfrm>
            <a:off x="7530759" y="2060857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64"/>
          </p:nvPr>
        </p:nvSpPr>
        <p:spPr>
          <a:xfrm>
            <a:off x="7530759" y="230693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Isosceles Triangle 4"/>
          <p:cNvSpPr/>
          <p:nvPr userDrawn="1"/>
        </p:nvSpPr>
        <p:spPr>
          <a:xfrm>
            <a:off x="7728962" y="4009969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F6B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5" hasCustomPrompt="1"/>
          </p:nvPr>
        </p:nvSpPr>
        <p:spPr>
          <a:xfrm>
            <a:off x="7740992" y="4115533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55868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1158272" y="2127291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2512" y="3627268"/>
            <a:ext cx="8946987" cy="0"/>
          </a:xfrm>
          <a:prstGeom prst="line">
            <a:avLst/>
          </a:prstGeom>
          <a:ln w="111125">
            <a:solidFill>
              <a:schemeClr val="bg1">
                <a:lumMod val="8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3968213" y="4367255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979864" y="4149089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979864" y="440355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3759082" y="2060857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3759082" y="230693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1145502" y="3013740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Isosceles Triangle 4"/>
          <p:cNvSpPr/>
          <p:nvPr userDrawn="1"/>
        </p:nvSpPr>
        <p:spPr>
          <a:xfrm>
            <a:off x="3957285" y="4009969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73B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57527" y="3041736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57" hasCustomPrompt="1"/>
          </p:nvPr>
        </p:nvSpPr>
        <p:spPr>
          <a:xfrm>
            <a:off x="3969312" y="4115533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6754889" y="2141254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6567394" y="4154663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6567394" y="4409130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Isosceles Triangle 4"/>
          <p:cNvSpPr/>
          <p:nvPr userDrawn="1"/>
        </p:nvSpPr>
        <p:spPr>
          <a:xfrm rot="10800000">
            <a:off x="6742118" y="3019314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61" hasCustomPrompt="1"/>
          </p:nvPr>
        </p:nvSpPr>
        <p:spPr>
          <a:xfrm>
            <a:off x="6754143" y="3047310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42798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"/>
          <p:cNvSpPr/>
          <p:nvPr userDrawn="1"/>
        </p:nvSpPr>
        <p:spPr>
          <a:xfrm rot="10800000">
            <a:off x="3711820" y="1588454"/>
            <a:ext cx="5552294" cy="2007865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4257881" y="1821047"/>
            <a:ext cx="2184243" cy="1299793"/>
          </a:xfrm>
          <a:prstGeom prst="roundRect">
            <a:avLst>
              <a:gd name="adj" fmla="val 7223"/>
            </a:avLst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6754163" y="1824696"/>
            <a:ext cx="2184243" cy="1299793"/>
          </a:xfrm>
          <a:prstGeom prst="roundRect">
            <a:avLst>
              <a:gd name="adj" fmla="val 7223"/>
            </a:avLst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693888" y="1575851"/>
            <a:ext cx="251963" cy="2020467"/>
          </a:xfrm>
          <a:custGeom>
            <a:avLst/>
            <a:gdLst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2020467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18097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23056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20002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581" h="2020467">
                <a:moveTo>
                  <a:pt x="0" y="0"/>
                </a:moveTo>
                <a:lnTo>
                  <a:pt x="232581" y="200025"/>
                </a:lnTo>
                <a:lnTo>
                  <a:pt x="232581" y="1839492"/>
                </a:lnTo>
                <a:lnTo>
                  <a:pt x="0" y="202046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3B2D1">
                  <a:lumMod val="83000"/>
                </a:srgbClr>
              </a:gs>
              <a:gs pos="100000">
                <a:srgbClr val="73B2D1">
                  <a:lumMod val="7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591476" y="1764286"/>
            <a:ext cx="3354373" cy="1656184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rgbClr val="73B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825499" y="1906221"/>
            <a:ext cx="2868384" cy="246087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825499" y="2152308"/>
            <a:ext cx="2868384" cy="1122064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4257882" y="3192848"/>
            <a:ext cx="21995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6755373" y="3192848"/>
            <a:ext cx="21995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Rounded Rectangle 5"/>
          <p:cNvSpPr/>
          <p:nvPr userDrawn="1"/>
        </p:nvSpPr>
        <p:spPr>
          <a:xfrm rot="10800000">
            <a:off x="3711820" y="3781515"/>
            <a:ext cx="5552294" cy="2007865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8" hasCustomPrompt="1"/>
          </p:nvPr>
        </p:nvSpPr>
        <p:spPr>
          <a:xfrm>
            <a:off x="4257881" y="4014108"/>
            <a:ext cx="2184243" cy="1299793"/>
          </a:xfrm>
          <a:prstGeom prst="roundRect">
            <a:avLst>
              <a:gd name="adj" fmla="val 7223"/>
            </a:avLst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9" hasCustomPrompt="1"/>
          </p:nvPr>
        </p:nvSpPr>
        <p:spPr>
          <a:xfrm>
            <a:off x="6754163" y="4017757"/>
            <a:ext cx="2184243" cy="1299793"/>
          </a:xfrm>
          <a:prstGeom prst="roundRect">
            <a:avLst>
              <a:gd name="adj" fmla="val 7223"/>
            </a:avLst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Rectangle 13"/>
          <p:cNvSpPr/>
          <p:nvPr userDrawn="1"/>
        </p:nvSpPr>
        <p:spPr>
          <a:xfrm>
            <a:off x="3693888" y="3768912"/>
            <a:ext cx="251963" cy="2020467"/>
          </a:xfrm>
          <a:custGeom>
            <a:avLst/>
            <a:gdLst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2020467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18097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13531 w 232581"/>
              <a:gd name="connsiteY1" fmla="*/ 18097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581" h="2020467">
                <a:moveTo>
                  <a:pt x="0" y="0"/>
                </a:moveTo>
                <a:lnTo>
                  <a:pt x="232581" y="200025"/>
                </a:lnTo>
                <a:lnTo>
                  <a:pt x="232581" y="1839492"/>
                </a:lnTo>
                <a:lnTo>
                  <a:pt x="0" y="202046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6BF4A">
                  <a:lumMod val="70000"/>
                </a:srgbClr>
              </a:gs>
              <a:gs pos="100000">
                <a:srgbClr val="F6BF4A">
                  <a:lumMod val="6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ounded Rectangle 5"/>
          <p:cNvSpPr/>
          <p:nvPr userDrawn="1"/>
        </p:nvSpPr>
        <p:spPr>
          <a:xfrm>
            <a:off x="591476" y="3957347"/>
            <a:ext cx="3354373" cy="1656184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rgbClr val="F6B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825499" y="4099290"/>
            <a:ext cx="2868384" cy="246087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61"/>
          </p:nvPr>
        </p:nvSpPr>
        <p:spPr>
          <a:xfrm>
            <a:off x="825499" y="4345369"/>
            <a:ext cx="2868384" cy="1122064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4257882" y="5385909"/>
            <a:ext cx="21995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63"/>
          </p:nvPr>
        </p:nvSpPr>
        <p:spPr>
          <a:xfrm>
            <a:off x="6755373" y="5385909"/>
            <a:ext cx="21995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47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 userDrawn="1"/>
        </p:nvGrpSpPr>
        <p:grpSpPr>
          <a:xfrm rot="19246847">
            <a:off x="6981225" y="1785239"/>
            <a:ext cx="2301256" cy="2016224"/>
            <a:chOff x="1331640" y="1700808"/>
            <a:chExt cx="2124236" cy="2016224"/>
          </a:xfrm>
        </p:grpSpPr>
        <p:sp>
          <p:nvSpPr>
            <p:cNvPr id="10" name="Oval 9"/>
            <p:cNvSpPr/>
            <p:nvPr/>
          </p:nvSpPr>
          <p:spPr>
            <a:xfrm>
              <a:off x="1331640" y="1700808"/>
              <a:ext cx="2016224" cy="2016224"/>
            </a:xfrm>
            <a:prstGeom prst="ellipse">
              <a:avLst/>
            </a:prstGeom>
            <a:noFill/>
            <a:ln>
              <a:solidFill>
                <a:srgbClr val="F86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3239852" y="2600908"/>
              <a:ext cx="216024" cy="216024"/>
            </a:xfrm>
            <a:prstGeom prst="ellipse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9246847">
            <a:off x="701528" y="1785239"/>
            <a:ext cx="2301256" cy="2016224"/>
            <a:chOff x="4355976" y="1684290"/>
            <a:chExt cx="2124236" cy="2016224"/>
          </a:xfrm>
        </p:grpSpPr>
        <p:sp>
          <p:nvSpPr>
            <p:cNvPr id="14" name="Oval 13"/>
            <p:cNvSpPr/>
            <p:nvPr/>
          </p:nvSpPr>
          <p:spPr>
            <a:xfrm>
              <a:off x="4355976" y="1684290"/>
              <a:ext cx="2016224" cy="2016224"/>
            </a:xfrm>
            <a:prstGeom prst="ellipse">
              <a:avLst/>
            </a:prstGeom>
            <a:noFill/>
            <a:ln>
              <a:solidFill>
                <a:srgbClr val="73B2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6264188" y="2584390"/>
              <a:ext cx="216024" cy="216024"/>
            </a:xfrm>
            <a:prstGeom prst="ellipse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 rot="19246847">
            <a:off x="3841376" y="1785239"/>
            <a:ext cx="2301256" cy="2016224"/>
            <a:chOff x="4355976" y="3988546"/>
            <a:chExt cx="2124236" cy="2016224"/>
          </a:xfrm>
        </p:grpSpPr>
        <p:sp>
          <p:nvSpPr>
            <p:cNvPr id="17" name="Oval 16"/>
            <p:cNvSpPr/>
            <p:nvPr/>
          </p:nvSpPr>
          <p:spPr>
            <a:xfrm>
              <a:off x="4355976" y="3988546"/>
              <a:ext cx="2016224" cy="2016224"/>
            </a:xfrm>
            <a:prstGeom prst="ellipse">
              <a:avLst/>
            </a:prstGeom>
            <a:noFill/>
            <a:ln>
              <a:solidFill>
                <a:srgbClr val="A0C4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6264188" y="4888646"/>
              <a:ext cx="216024" cy="216024"/>
            </a:xfrm>
            <a:prstGeom prst="ellipse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9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875912" y="1965259"/>
            <a:ext cx="1872208" cy="1728192"/>
          </a:xfrm>
          <a:prstGeom prst="ellipse">
            <a:avLst/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4010574" y="1963402"/>
            <a:ext cx="1872208" cy="1728192"/>
          </a:xfrm>
          <a:prstGeom prst="ellipse">
            <a:avLst/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4" hasCustomPrompt="1"/>
          </p:nvPr>
        </p:nvSpPr>
        <p:spPr>
          <a:xfrm>
            <a:off x="7145236" y="1961545"/>
            <a:ext cx="1872208" cy="1728192"/>
          </a:xfrm>
          <a:prstGeom prst="ellipse">
            <a:avLst/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828859" y="4053491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828859" y="4307967"/>
            <a:ext cx="1955833" cy="249580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826548" y="4701563"/>
            <a:ext cx="20013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826548" y="4909730"/>
            <a:ext cx="234028" cy="143208"/>
          </a:xfrm>
          <a:prstGeom prst="rect">
            <a:avLst/>
          </a:prstGeom>
        </p:spPr>
      </p:pic>
      <p:pic>
        <p:nvPicPr>
          <p:cNvPr id="25" name="Picture 2" descr="F:\002-KIMS BUSINESS\007-bizdesign.tv\000-PPT FOR KMONG\PNG-아이콘\001-비즈니스\수정\페이스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3" y="5421643"/>
            <a:ext cx="99216" cy="1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F:\002-KIMS BUSINESS\007-bizdesign.tv\000-PPT FOR KMONG\PNG-아이콘\001-비즈니스\수정\트위터-새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8" y="5205628"/>
            <a:ext cx="211008" cy="1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1140894" y="4856544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1140894" y="5124086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1140894" y="5391628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3994499" y="4077081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8"/>
          </p:nvPr>
        </p:nvSpPr>
        <p:spPr>
          <a:xfrm>
            <a:off x="3994499" y="4331548"/>
            <a:ext cx="1955833" cy="249580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3992188" y="4725144"/>
            <a:ext cx="20013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3992185" y="4933311"/>
            <a:ext cx="234028" cy="143208"/>
          </a:xfrm>
          <a:prstGeom prst="rect">
            <a:avLst/>
          </a:prstGeom>
        </p:spPr>
      </p:pic>
      <p:pic>
        <p:nvPicPr>
          <p:cNvPr id="34" name="Picture 2" descr="F:\002-KIMS BUSINESS\007-bizdesign.tv\000-PPT FOR KMONG\PNG-아이콘\001-비즈니스\수정\페이스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81" y="5445224"/>
            <a:ext cx="99216" cy="1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F:\002-KIMS BUSINESS\007-bizdesign.tv\000-PPT FOR KMONG\PNG-아이콘\001-비즈니스\수정\트위터-새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88" y="5229209"/>
            <a:ext cx="211008" cy="1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4306532" y="4880125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4306532" y="5147667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61"/>
          </p:nvPr>
        </p:nvSpPr>
        <p:spPr>
          <a:xfrm>
            <a:off x="4306532" y="5415209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7139498" y="4100662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63"/>
          </p:nvPr>
        </p:nvSpPr>
        <p:spPr>
          <a:xfrm>
            <a:off x="7139498" y="4355129"/>
            <a:ext cx="1955833" cy="249580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7137187" y="4748725"/>
            <a:ext cx="20013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7137185" y="4956892"/>
            <a:ext cx="234028" cy="143208"/>
          </a:xfrm>
          <a:prstGeom prst="rect">
            <a:avLst/>
          </a:prstGeom>
        </p:spPr>
      </p:pic>
      <p:pic>
        <p:nvPicPr>
          <p:cNvPr id="43" name="Picture 2" descr="F:\002-KIMS BUSINESS\007-bizdesign.tv\000-PPT FOR KMONG\PNG-아이콘\001-비즈니스\수정\페이스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81" y="5468805"/>
            <a:ext cx="99216" cy="1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F:\002-KIMS BUSINESS\007-bizdesign.tv\000-PPT FOR KMONG\PNG-아이콘\001-비즈니스\수정\트위터-새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87" y="5252790"/>
            <a:ext cx="211008" cy="1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Placeholder 27"/>
          <p:cNvSpPr>
            <a:spLocks noGrp="1"/>
          </p:cNvSpPr>
          <p:nvPr>
            <p:ph type="body" sz="quarter" idx="64"/>
          </p:nvPr>
        </p:nvSpPr>
        <p:spPr>
          <a:xfrm>
            <a:off x="7451532" y="4903706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65"/>
          </p:nvPr>
        </p:nvSpPr>
        <p:spPr>
          <a:xfrm>
            <a:off x="7451532" y="5171248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66"/>
          </p:nvPr>
        </p:nvSpPr>
        <p:spPr>
          <a:xfrm>
            <a:off x="7451532" y="5438790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43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73581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702078" y="1775192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8424936" y="1787674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2340262" y="2200284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709576" y="2730346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55" hasCustomPrompt="1"/>
          </p:nvPr>
        </p:nvSpPr>
        <p:spPr>
          <a:xfrm>
            <a:off x="8432434" y="2742837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2347762" y="3155438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7" hasCustomPrompt="1"/>
          </p:nvPr>
        </p:nvSpPr>
        <p:spPr>
          <a:xfrm>
            <a:off x="717074" y="3685491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8" hasCustomPrompt="1"/>
          </p:nvPr>
        </p:nvSpPr>
        <p:spPr>
          <a:xfrm>
            <a:off x="8439932" y="3697985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2355255" y="4110592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724571" y="4640654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61" hasCustomPrompt="1"/>
          </p:nvPr>
        </p:nvSpPr>
        <p:spPr>
          <a:xfrm>
            <a:off x="8447429" y="4653145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2362753" y="5065746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9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3345779" y="620689"/>
            <a:ext cx="5975711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VISION PRESENTATION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67000" y="1268769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67000" y="1531649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257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5235" y="1"/>
            <a:ext cx="1301831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5234" y="-17885"/>
            <a:ext cx="1301829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917329" y="2780928"/>
            <a:ext cx="1404156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785144" y="2914650"/>
            <a:ext cx="613218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676638" y="3108756"/>
            <a:ext cx="6162685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80166" y="3669412"/>
            <a:ext cx="615829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80166" y="3869635"/>
            <a:ext cx="615829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703889" y="4252738"/>
            <a:ext cx="5886813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5236" y="0"/>
            <a:ext cx="927021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96549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540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5235" y="1"/>
            <a:ext cx="1301831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5234" y="-17885"/>
            <a:ext cx="1301829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917329" y="2780928"/>
            <a:ext cx="1404156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785144" y="2914650"/>
            <a:ext cx="613218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676638" y="3108756"/>
            <a:ext cx="6162685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80166" y="3669412"/>
            <a:ext cx="615829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80166" y="3869635"/>
            <a:ext cx="615829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703889" y="4252738"/>
            <a:ext cx="5886813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5236" y="0"/>
            <a:ext cx="927021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96549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32860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Layout-0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988670" y="2852936"/>
            <a:ext cx="7176800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10983" y="3597575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2922604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5235" y="1"/>
            <a:ext cx="1301831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5234" y="-17885"/>
            <a:ext cx="1301829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917329" y="2780928"/>
            <a:ext cx="1404156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785144" y="2914650"/>
            <a:ext cx="613218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676638" y="3108756"/>
            <a:ext cx="6162685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5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80166" y="3764658"/>
            <a:ext cx="6158291" cy="1608558"/>
          </a:xfrm>
          <a:prstGeom prst="rect">
            <a:avLst/>
          </a:prstGeom>
        </p:spPr>
        <p:txBody>
          <a:bodyPr lIns="108000" anchor="t" anchorCtr="0"/>
          <a:lstStyle>
            <a:lvl1pPr marL="342900" indent="-342900" algn="l">
              <a:buFont typeface="+mj-lt"/>
              <a:buAutoNum type="arabicPeriod"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703889" y="4252738"/>
            <a:ext cx="5886813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5236" y="0"/>
            <a:ext cx="927021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96549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0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2924775" y="595"/>
            <a:ext cx="3978442" cy="2420888"/>
            <a:chOff x="2699792" y="595"/>
            <a:chExt cx="3672408" cy="2420888"/>
          </a:xfrm>
        </p:grpSpPr>
        <p:sp>
          <p:nvSpPr>
            <p:cNvPr id="7" name="Rectangle 6"/>
            <p:cNvSpPr/>
            <p:nvPr userDrawn="1"/>
          </p:nvSpPr>
          <p:spPr>
            <a:xfrm>
              <a:off x="2699792" y="595"/>
              <a:ext cx="864096" cy="2420888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635896" y="595"/>
              <a:ext cx="864096" cy="2420888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572000" y="595"/>
              <a:ext cx="864096" cy="2420888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508104" y="595"/>
              <a:ext cx="864096" cy="2420888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428496" y="3108380"/>
            <a:ext cx="9049005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8498" y="3832648"/>
            <a:ext cx="9049006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Add Text Here</a:t>
            </a:r>
            <a:endParaRPr lang="ko-KR" alt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534730" y="3701164"/>
            <a:ext cx="483653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93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Layout-0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988670" y="2852936"/>
            <a:ext cx="7176800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10983" y="3597575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220515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4796985" y="2852936"/>
            <a:ext cx="4368485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5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10983" y="3597575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54354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5235" y="1"/>
            <a:ext cx="1301831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5234" y="-17885"/>
            <a:ext cx="1301829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917329" y="2780928"/>
            <a:ext cx="1404156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785144" y="2914650"/>
            <a:ext cx="613218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676638" y="3108756"/>
            <a:ext cx="6162685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5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80166" y="3764658"/>
            <a:ext cx="6158291" cy="1608558"/>
          </a:xfrm>
          <a:prstGeom prst="rect">
            <a:avLst/>
          </a:prstGeom>
        </p:spPr>
        <p:txBody>
          <a:bodyPr lIns="108000" anchor="t" anchorCtr="0"/>
          <a:lstStyle>
            <a:lvl1pPr marL="342900" indent="-342900" algn="l">
              <a:buFont typeface="+mj-lt"/>
              <a:buAutoNum type="arabicPeriod"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703889" y="4252738"/>
            <a:ext cx="5886813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5236" y="0"/>
            <a:ext cx="927021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96549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9985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73581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702078" y="1775192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8424936" y="1787674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2340262" y="2200284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709576" y="2730346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55" hasCustomPrompt="1"/>
          </p:nvPr>
        </p:nvSpPr>
        <p:spPr>
          <a:xfrm>
            <a:off x="8432434" y="2742837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2347762" y="3155438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7" hasCustomPrompt="1"/>
          </p:nvPr>
        </p:nvSpPr>
        <p:spPr>
          <a:xfrm>
            <a:off x="717074" y="3685491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8" hasCustomPrompt="1"/>
          </p:nvPr>
        </p:nvSpPr>
        <p:spPr>
          <a:xfrm>
            <a:off x="8439932" y="3697985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2355255" y="4110592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724571" y="4640654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61" hasCustomPrompt="1"/>
          </p:nvPr>
        </p:nvSpPr>
        <p:spPr>
          <a:xfrm>
            <a:off x="8447429" y="4653145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2362753" y="5065746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52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0759" y="1134875"/>
            <a:ext cx="9204752" cy="4958421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97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5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37AB69-8468-4E31-8D8B-220BAF7A648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48" y="116632"/>
            <a:ext cx="2625857" cy="3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0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80" r:id="rId3"/>
    <p:sldLayoutId id="2147483662" r:id="rId4"/>
    <p:sldLayoutId id="2147483663" r:id="rId5"/>
    <p:sldLayoutId id="2147483667" r:id="rId6"/>
    <p:sldLayoutId id="2147483683" r:id="rId7"/>
  </p:sldLayoutIdLst>
  <p:hf hdr="0" ftr="0" dt="0"/>
  <p:txStyles>
    <p:titleStyle>
      <a:lvl1pPr algn="ctr" defTabSz="91439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1" indent="-285746" algn="l" defTabSz="91439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9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7" algn="l" defTabSz="91439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6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5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9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91752"/>
            <a:ext cx="9906000" cy="56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 userDrawn="1"/>
        </p:nvSpPr>
        <p:spPr>
          <a:xfrm>
            <a:off x="9060200" y="6353896"/>
            <a:ext cx="491145" cy="453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9116533" y="64338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D8DC50-9B86-4E06-B83E-43FCF419E0B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3" y="6403721"/>
            <a:ext cx="2663977" cy="4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85" r:id="rId3"/>
    <p:sldLayoutId id="2147483679" r:id="rId4"/>
    <p:sldLayoutId id="2147483656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68" r:id="rId11"/>
    <p:sldLayoutId id="2147483681" r:id="rId12"/>
    <p:sldLayoutId id="2147483682" r:id="rId13"/>
    <p:sldLayoutId id="2147483684" r:id="rId14"/>
  </p:sldLayoutIdLst>
  <p:hf hdr="0" ftr="0" dt="0"/>
  <p:txStyles>
    <p:titleStyle>
      <a:lvl1pPr algn="ctr" defTabSz="91439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1" indent="-285746" algn="l" defTabSz="91439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9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7" algn="l" defTabSz="91439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6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5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9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33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91439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1" indent="-285746" algn="l" defTabSz="91439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9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7" algn="l" defTabSz="91439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6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5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9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4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9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9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9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9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9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5.jpe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9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9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9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9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9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9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9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9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9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3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9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9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9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9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9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9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4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47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44693" y="620693"/>
            <a:ext cx="7176798" cy="576063"/>
          </a:xfrm>
        </p:spPr>
        <p:txBody>
          <a:bodyPr/>
          <a:lstStyle/>
          <a:p>
            <a:r>
              <a:rPr lang="ko-KR" altLang="en-US" dirty="0"/>
              <a:t>자바야 놀자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9CCD7-ACFD-466B-B559-206BFD235E0A}"/>
              </a:ext>
            </a:extLst>
          </p:cNvPr>
          <p:cNvSpPr txBox="1"/>
          <p:nvPr/>
        </p:nvSpPr>
        <p:spPr>
          <a:xfrm>
            <a:off x="5673080" y="3068960"/>
            <a:ext cx="226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https://goo.gl/hLG7Yu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31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HelloWorld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1.3. </a:t>
            </a:r>
            <a:r>
              <a:rPr lang="en-US" altLang="ko-KR" dirty="0" err="1"/>
              <a:t>HelloWorld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0760" y="1196752"/>
            <a:ext cx="91270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HelloWorld { </a:t>
            </a:r>
            <a:r>
              <a:rPr lang="en-US" altLang="ko-KR" sz="1400" b="1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ko-KR" altLang="en-US" sz="1400" b="1" dirty="0">
                <a:solidFill>
                  <a:srgbClr val="3F7F5F"/>
                </a:solidFill>
                <a:latin typeface="Consolas"/>
              </a:rPr>
              <a:t>클래스 </a:t>
            </a:r>
            <a:r>
              <a:rPr lang="ko-KR" altLang="en-US" sz="1400" b="1" dirty="0" err="1">
                <a:solidFill>
                  <a:srgbClr val="3F7F5F"/>
                </a:solidFill>
                <a:latin typeface="Consolas"/>
              </a:rPr>
              <a:t>선언부</a:t>
            </a:r>
            <a:endParaRPr lang="ko-KR" altLang="en-US" sz="1400" b="1" dirty="0">
              <a:solidFill>
                <a:srgbClr val="3F7F5F"/>
              </a:solidFill>
              <a:latin typeface="Consola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Consolas"/>
              </a:rPr>
              <a:t> </a:t>
            </a:r>
            <a:endParaRPr lang="ko-KR" altLang="en-US" sz="1400" dirty="0">
              <a:latin typeface="Consola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    public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/>
              </a:rPr>
              <a:t>"Hello World"</a:t>
            </a:r>
            <a:r>
              <a:rPr lang="en-US" altLang="ko-KR" sz="1400" b="1" i="1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altLang="ko-KR" sz="1400" b="1" i="1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altLang="ko-KR" sz="1400" b="1" i="1" dirty="0" err="1">
                <a:solidFill>
                  <a:srgbClr val="3F7F5F"/>
                </a:solidFill>
                <a:latin typeface="Consolas"/>
              </a:rPr>
              <a:t>sysout</a:t>
            </a:r>
            <a:r>
              <a:rPr lang="en-US" altLang="ko-KR" sz="1400" b="1" i="1" dirty="0">
                <a:solidFill>
                  <a:srgbClr val="3F7F5F"/>
                </a:solidFill>
                <a:latin typeface="Consolas"/>
              </a:rPr>
              <a:t> </a:t>
            </a:r>
            <a:r>
              <a:rPr lang="ko-KR" altLang="en-US" sz="1400" b="1" i="1" dirty="0">
                <a:solidFill>
                  <a:srgbClr val="3F7F5F"/>
                </a:solidFill>
                <a:latin typeface="Consolas"/>
              </a:rPr>
              <a:t>입력 후 </a:t>
            </a:r>
            <a:r>
              <a:rPr lang="en-US" altLang="ko-KR" sz="1400" b="1" i="1" dirty="0" err="1">
                <a:solidFill>
                  <a:srgbClr val="3F7F5F"/>
                </a:solidFill>
                <a:latin typeface="Consolas"/>
              </a:rPr>
              <a:t>Ctrl+SpaceBar</a:t>
            </a:r>
            <a:endParaRPr lang="en-US" altLang="ko-KR" sz="1400" b="1" i="1" dirty="0">
              <a:solidFill>
                <a:srgbClr val="3F7F5F"/>
              </a:solidFill>
              <a:latin typeface="Consola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06062464" descr="EMB0000192455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4" b="34969"/>
          <a:stretch>
            <a:fillRect/>
          </a:stretch>
        </p:blipFill>
        <p:spPr bwMode="auto">
          <a:xfrm>
            <a:off x="662523" y="2996952"/>
            <a:ext cx="40449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06059184" descr="EMB0000192455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02" b="57928"/>
          <a:stretch>
            <a:fillRect/>
          </a:stretch>
        </p:blipFill>
        <p:spPr bwMode="auto">
          <a:xfrm>
            <a:off x="4914267" y="2996953"/>
            <a:ext cx="2925054" cy="8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2523" y="2708921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컴파일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023" y="270892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0809463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 err="1"/>
              <a:t>탈출문</a:t>
            </a:r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04" y="1340768"/>
            <a:ext cx="4818856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37" y="2708920"/>
            <a:ext cx="8688388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7870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 err="1"/>
              <a:t>탈출문</a:t>
            </a:r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821" y="1340769"/>
            <a:ext cx="4818856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37" y="2852936"/>
            <a:ext cx="8719344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929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Label</a:t>
            </a:r>
            <a:r>
              <a:rPr lang="ko-KR" altLang="en-US" dirty="0"/>
              <a:t>을 갖는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 err="1"/>
              <a:t>탈출문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9" y="2780929"/>
            <a:ext cx="870902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061" y="1124744"/>
            <a:ext cx="4216633" cy="237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656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return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 err="1"/>
              <a:t>탈출문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1" y="1268760"/>
            <a:ext cx="481885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4" y="2636912"/>
            <a:ext cx="8688388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550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06</a:t>
            </a:r>
            <a:r>
              <a:rPr lang="en-US" altLang="ko-KR" sz="4400" dirty="0"/>
              <a:t> </a:t>
            </a:r>
            <a:r>
              <a:rPr lang="ko-KR" altLang="en-US" sz="2800" dirty="0"/>
              <a:t>고객관리 프로그램 </a:t>
            </a:r>
            <a:r>
              <a:rPr lang="en-US" altLang="ko-KR" sz="2800" dirty="0"/>
              <a:t>I</a:t>
            </a:r>
            <a:endParaRPr lang="ko-KR" altLang="en-US" sz="2800" dirty="0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680166" y="3764658"/>
            <a:ext cx="6158291" cy="1104502"/>
          </a:xfrm>
        </p:spPr>
        <p:txBody>
          <a:bodyPr anchor="t" anchorCtr="0"/>
          <a:lstStyle/>
          <a:p>
            <a:pPr marL="342900" indent="-342900">
              <a:buFont typeface="+mj-lt"/>
              <a:buAutoNum type="arabicPeriod"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0281" y="2492896"/>
            <a:ext cx="93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407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요구사항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고객관리 프로그램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2159" y="1556793"/>
            <a:ext cx="847489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dirty="0"/>
              <a:t>고객의 정보는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이메일</a:t>
            </a:r>
            <a:r>
              <a:rPr lang="en-US" altLang="ko-KR" dirty="0"/>
              <a:t>, </a:t>
            </a:r>
            <a:r>
              <a:rPr lang="ko-KR" altLang="en-US" dirty="0" err="1"/>
              <a:t>출생년도가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고객의 정보를 입력 받아 배열에 저장해야 합니다</a:t>
            </a:r>
            <a:r>
              <a:rPr lang="en-US" altLang="ko-KR" dirty="0"/>
              <a:t>. </a:t>
            </a:r>
            <a:r>
              <a:rPr lang="ko-KR" altLang="en-US" dirty="0"/>
              <a:t>이름은 문자열로 저장하며</a:t>
            </a:r>
            <a:r>
              <a:rPr lang="en-US" altLang="ko-KR" dirty="0"/>
              <a:t>, </a:t>
            </a:r>
            <a:r>
              <a:rPr lang="ko-KR" altLang="en-US" dirty="0"/>
              <a:t>성별은 남자는 </a:t>
            </a:r>
            <a:r>
              <a:rPr lang="en-US" altLang="ko-KR" dirty="0"/>
              <a:t>M, </a:t>
            </a:r>
            <a:r>
              <a:rPr lang="ko-KR" altLang="en-US" dirty="0"/>
              <a:t>여자는 </a:t>
            </a:r>
            <a:r>
              <a:rPr lang="en-US" altLang="ko-KR" dirty="0"/>
              <a:t>F</a:t>
            </a:r>
            <a:r>
              <a:rPr lang="ko-KR" altLang="en-US" dirty="0"/>
              <a:t>로 저장합니다</a:t>
            </a:r>
            <a:r>
              <a:rPr lang="en-US" altLang="ko-KR" dirty="0"/>
              <a:t>. </a:t>
            </a:r>
            <a:r>
              <a:rPr lang="ko-KR" altLang="en-US" dirty="0" err="1"/>
              <a:t>이메일은</a:t>
            </a:r>
            <a:r>
              <a:rPr lang="ko-KR" altLang="en-US" dirty="0"/>
              <a:t> 문자열로 저장하며 태어난 </a:t>
            </a:r>
            <a:r>
              <a:rPr lang="ko-KR" altLang="en-US" dirty="0" err="1"/>
              <a:t>출생년도는</a:t>
            </a:r>
            <a:r>
              <a:rPr lang="ko-KR" altLang="en-US" dirty="0"/>
              <a:t> 정수로 저장합니다</a:t>
            </a:r>
            <a:r>
              <a:rPr lang="en-US" altLang="ko-KR" dirty="0"/>
              <a:t>. </a:t>
            </a:r>
          </a:p>
          <a:p>
            <a:pPr fontAlgn="base" latinLnBrk="1"/>
            <a:endParaRPr lang="ko-KR" altLang="en-US" dirty="0"/>
          </a:p>
          <a:p>
            <a:pPr fontAlgn="base" latinLnBrk="1"/>
            <a:r>
              <a:rPr lang="ko-KR" altLang="en-US" dirty="0"/>
              <a:t>고객 관리 프로그램은 고객의 정보를 저장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있는 기능이 있어야 합니다</a:t>
            </a:r>
            <a:r>
              <a:rPr lang="en-US" altLang="ko-KR" dirty="0"/>
              <a:t>. </a:t>
            </a:r>
            <a:r>
              <a:rPr lang="ko-KR" altLang="en-US" dirty="0"/>
              <a:t>고객 정보를 파일에 저장하는 기능을 구현하지 않아도 됩니다</a:t>
            </a:r>
            <a:r>
              <a:rPr lang="en-US" altLang="ko-KR" dirty="0"/>
              <a:t>.</a:t>
            </a:r>
          </a:p>
          <a:p>
            <a:pPr fontAlgn="base" latinLnBrk="1"/>
            <a:endParaRPr lang="ko-KR" altLang="en-US" dirty="0"/>
          </a:p>
          <a:p>
            <a:pPr fontAlgn="base" latinLnBrk="1"/>
            <a:r>
              <a:rPr lang="en-US" altLang="ko-KR" dirty="0"/>
              <a:t>I</a:t>
            </a:r>
            <a:r>
              <a:rPr lang="ko-KR" altLang="en-US" dirty="0"/>
              <a:t>를 눌러 고객의 정보를 입력 받도록 하며</a:t>
            </a:r>
            <a:r>
              <a:rPr lang="en-US" altLang="ko-KR" dirty="0"/>
              <a:t>, </a:t>
            </a:r>
            <a:r>
              <a:rPr lang="ko-KR" altLang="en-US" dirty="0"/>
              <a:t>저장된 고객 정보는 </a:t>
            </a:r>
            <a:r>
              <a:rPr lang="en-US" altLang="ko-KR" dirty="0"/>
              <a:t>P </a:t>
            </a:r>
            <a:r>
              <a:rPr lang="ko-KR" altLang="en-US" dirty="0"/>
              <a:t>또는 </a:t>
            </a:r>
            <a:r>
              <a:rPr lang="en-US" altLang="ko-KR" dirty="0"/>
              <a:t>N</a:t>
            </a:r>
            <a:r>
              <a:rPr lang="ko-KR" altLang="en-US" dirty="0"/>
              <a:t>을 눌러 이전 고객정보 또는 다음 고객정보를 조회할 수 있어야 합니다</a:t>
            </a:r>
            <a:r>
              <a:rPr lang="en-US" altLang="ko-KR" dirty="0"/>
              <a:t>. </a:t>
            </a:r>
            <a:r>
              <a:rPr lang="ko-KR" altLang="en-US" dirty="0"/>
              <a:t>조회한 고객 정보는 </a:t>
            </a:r>
            <a:r>
              <a:rPr lang="en-US" altLang="ko-KR" dirty="0"/>
              <a:t>U</a:t>
            </a:r>
            <a:r>
              <a:rPr lang="ko-KR" altLang="en-US" dirty="0"/>
              <a:t>를 눌러 새로운 정보로 수정할 수 있어야 합니다</a:t>
            </a:r>
            <a:r>
              <a:rPr lang="en-US" altLang="ko-KR" dirty="0"/>
              <a:t>. D</a:t>
            </a:r>
            <a:r>
              <a:rPr lang="ko-KR" altLang="en-US" dirty="0"/>
              <a:t>를 누르면 조회한 고객 정보를 배열에서 삭제해야 합니다</a:t>
            </a:r>
            <a:r>
              <a:rPr lang="en-US" altLang="ko-KR" dirty="0"/>
              <a:t>. </a:t>
            </a:r>
            <a:r>
              <a:rPr lang="ko-KR" altLang="en-US" dirty="0"/>
              <a:t>프로그램의 종료는 </a:t>
            </a:r>
            <a:r>
              <a:rPr lang="en-US" altLang="ko-KR" dirty="0"/>
              <a:t>Q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2606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07</a:t>
            </a:r>
            <a:r>
              <a:rPr lang="en-US" altLang="ko-KR" sz="4400" dirty="0"/>
              <a:t> </a:t>
            </a:r>
            <a:r>
              <a:rPr lang="ko-KR" altLang="en-US" sz="2800" dirty="0"/>
              <a:t>객체와 클래스</a:t>
            </a:r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680166" y="3764658"/>
            <a:ext cx="6158291" cy="1104502"/>
          </a:xfrm>
        </p:spPr>
        <p:txBody>
          <a:bodyPr anchor="t" anchorCtr="0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객체와 클래스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(package)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0281" y="2492896"/>
            <a:ext cx="10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109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112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객체와 클래스의 정의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40532" y="1268761"/>
            <a:ext cx="80348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클래스 </a:t>
            </a:r>
            <a:r>
              <a:rPr lang="en-US" altLang="ko-KR" dirty="0"/>
              <a:t>: </a:t>
            </a:r>
            <a:r>
              <a:rPr lang="ko-KR" altLang="en-US" dirty="0"/>
              <a:t>객체를 만들기 위한 틀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클래스의 </a:t>
            </a:r>
            <a:r>
              <a:rPr lang="ko-KR" altLang="en-US" dirty="0" err="1"/>
              <a:t>인스턴스</a:t>
            </a:r>
            <a:endParaRPr lang="ko-KR" alt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객체의 명사적 특성 </a:t>
            </a:r>
            <a:r>
              <a:rPr lang="en-US" altLang="ko-KR" dirty="0"/>
              <a:t>: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(Variable), </a:t>
            </a:r>
            <a:r>
              <a:rPr lang="ko-KR" altLang="en-US" dirty="0"/>
              <a:t>필드</a:t>
            </a:r>
            <a:r>
              <a:rPr lang="en-US" altLang="ko-KR" dirty="0"/>
              <a:t>(Field), </a:t>
            </a:r>
            <a:r>
              <a:rPr lang="ko-KR" altLang="en-US" dirty="0"/>
              <a:t>속성</a:t>
            </a:r>
            <a:r>
              <a:rPr lang="en-US" altLang="ko-KR" dirty="0"/>
              <a:t>(Attribute)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객체의 동사적 특성 </a:t>
            </a:r>
            <a:r>
              <a:rPr lang="en-US" altLang="ko-KR" dirty="0"/>
              <a:t>: </a:t>
            </a:r>
            <a:r>
              <a:rPr lang="ko-KR" altLang="en-US" dirty="0"/>
              <a:t>행위</a:t>
            </a:r>
            <a:r>
              <a:rPr lang="en-US" altLang="ko-KR" dirty="0"/>
              <a:t>(Behavior), </a:t>
            </a:r>
            <a:r>
              <a:rPr lang="ko-KR" altLang="en-US" dirty="0" err="1"/>
              <a:t>메서드</a:t>
            </a:r>
            <a:r>
              <a:rPr lang="en-US" altLang="ko-KR" dirty="0"/>
              <a:t>(Method), </a:t>
            </a:r>
            <a:r>
              <a:rPr lang="ko-KR" altLang="en-US" dirty="0"/>
              <a:t>기능</a:t>
            </a:r>
            <a:r>
              <a:rPr lang="en-US" altLang="ko-KR" dirty="0"/>
              <a:t>(Operation)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80444" y="3169930"/>
            <a:ext cx="2596703" cy="2741241"/>
            <a:chOff x="1427753" y="2963060"/>
            <a:chExt cx="2396957" cy="2741241"/>
          </a:xfrm>
        </p:grpSpPr>
        <p:pic>
          <p:nvPicPr>
            <p:cNvPr id="17418" name="Picture 10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64" b="31944"/>
            <a:stretch/>
          </p:blipFill>
          <p:spPr bwMode="auto">
            <a:xfrm>
              <a:off x="1627165" y="4837110"/>
              <a:ext cx="1656184" cy="48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0" name="Picture 2" descr="pe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5069" y="4231837"/>
              <a:ext cx="1509641" cy="617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pe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753" y="3929772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4" name="Picture 6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t="8132" r="16562" b="24456"/>
            <a:stretch/>
          </p:blipFill>
          <p:spPr bwMode="auto">
            <a:xfrm>
              <a:off x="2455257" y="2963060"/>
              <a:ext cx="954989" cy="126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6" name="Picture 8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2" b="20733"/>
            <a:stretch/>
          </p:blipFill>
          <p:spPr bwMode="auto">
            <a:xfrm>
              <a:off x="1499761" y="2963060"/>
              <a:ext cx="1599313" cy="157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472437" y="5334969"/>
              <a:ext cx="896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Instance</a:t>
              </a:r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903217" y="3613560"/>
            <a:ext cx="2204063" cy="2198291"/>
            <a:chOff x="5482508" y="3506010"/>
            <a:chExt cx="2034520" cy="2198291"/>
          </a:xfrm>
        </p:grpSpPr>
        <p:pic>
          <p:nvPicPr>
            <p:cNvPr id="17422" name="Picture 14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51" b="22990"/>
            <a:stretch/>
          </p:blipFill>
          <p:spPr bwMode="auto">
            <a:xfrm>
              <a:off x="5482508" y="3506010"/>
              <a:ext cx="2034520" cy="1571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098055" y="5334969"/>
              <a:ext cx="741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Object</a:t>
              </a:r>
              <a:endParaRPr lang="ko-KR" altLang="en-US" dirty="0"/>
            </a:p>
          </p:txBody>
        </p:sp>
      </p:grpSp>
      <p:pic>
        <p:nvPicPr>
          <p:cNvPr id="17424" name="Picture 16" descr="만년필 설계도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78" y="2570225"/>
            <a:ext cx="2791703" cy="16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67632" y="431099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9274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7" y="1124745"/>
            <a:ext cx="5382598" cy="1410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8" y="3218527"/>
            <a:ext cx="8719344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9" y="4390102"/>
            <a:ext cx="8719344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36" y="2614505"/>
            <a:ext cx="6056703" cy="54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73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1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멤버 변수 선언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32" y="1340769"/>
            <a:ext cx="6758781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2269976"/>
            <a:ext cx="8262918" cy="352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9060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메서드</a:t>
            </a:r>
            <a:r>
              <a:rPr lang="ko-KR" altLang="en-US" dirty="0"/>
              <a:t> 선언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17" y="1572419"/>
            <a:ext cx="8605838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11" y="2780928"/>
            <a:ext cx="88328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7852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메서드</a:t>
            </a:r>
            <a:r>
              <a:rPr lang="ko-KR" altLang="en-US" dirty="0"/>
              <a:t> 선언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7" y="1352550"/>
            <a:ext cx="8678069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8" y="3390900"/>
            <a:ext cx="8688388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8" y="4005065"/>
            <a:ext cx="8678069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72627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멤버변수와 지역변수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52567" y="2132857"/>
            <a:ext cx="78788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u="sng" dirty="0"/>
              <a:t>멤버변수</a:t>
            </a:r>
            <a:r>
              <a:rPr lang="en-US" altLang="ko-KR" u="sng" dirty="0"/>
              <a:t>(Member Variable)</a:t>
            </a:r>
          </a:p>
          <a:p>
            <a:pPr marL="742950" lvl="1" indent="-285750" fontAlgn="base" latinLnBrk="1">
              <a:buFont typeface="Arial" pitchFamily="34" charset="0"/>
              <a:buChar char="•"/>
            </a:pPr>
            <a:r>
              <a:rPr lang="ko-KR" altLang="en-US" u="sng" dirty="0"/>
              <a:t>클래스 안에서 선언 된 변수</a:t>
            </a:r>
            <a:endParaRPr lang="en-US" altLang="ko-KR" u="sng" dirty="0"/>
          </a:p>
          <a:p>
            <a:pPr marL="742950" lvl="1" indent="-285750" fontAlgn="base" latinLnBrk="1">
              <a:buFont typeface="Arial" pitchFamily="34" charset="0"/>
              <a:buChar char="•"/>
            </a:pPr>
            <a:r>
              <a:rPr lang="ko-KR" altLang="en-US" dirty="0"/>
              <a:t>객체를 생성할 때 각 데이터 타입의 기본 값으로 </a:t>
            </a:r>
            <a:r>
              <a:rPr lang="ko-KR" altLang="en-US" u="sng" dirty="0"/>
              <a:t>자동 초기화</a:t>
            </a:r>
            <a:endParaRPr lang="ko-KR" altLang="en-US" dirty="0"/>
          </a:p>
          <a:p>
            <a:pPr marL="742950" lvl="1" indent="-285750" fontAlgn="base" latinLnBrk="1">
              <a:buFont typeface="Arial" pitchFamily="34" charset="0"/>
              <a:buChar char="•"/>
            </a:pPr>
            <a:r>
              <a:rPr lang="ko-KR" altLang="en-US" dirty="0"/>
              <a:t>기본 값 </a:t>
            </a:r>
            <a:r>
              <a:rPr lang="en-US" altLang="ko-KR" dirty="0"/>
              <a:t>: </a:t>
            </a:r>
            <a:r>
              <a:rPr lang="ko-KR" altLang="en-US" dirty="0"/>
              <a:t>정수형 </a:t>
            </a:r>
            <a:r>
              <a:rPr lang="en-US" altLang="ko-KR" dirty="0"/>
              <a:t>0, </a:t>
            </a:r>
            <a:r>
              <a:rPr lang="ko-KR" altLang="en-US" dirty="0" err="1"/>
              <a:t>부동소수점형</a:t>
            </a:r>
            <a:r>
              <a:rPr lang="ko-KR" altLang="en-US" dirty="0"/>
              <a:t> </a:t>
            </a:r>
            <a:r>
              <a:rPr lang="en-US" altLang="ko-KR" dirty="0"/>
              <a:t>0.0, </a:t>
            </a:r>
            <a:r>
              <a:rPr lang="ko-KR" altLang="en-US" dirty="0"/>
              <a:t>논리형 </a:t>
            </a:r>
            <a:r>
              <a:rPr lang="en-US" altLang="ko-KR" dirty="0"/>
              <a:t>false, </a:t>
            </a:r>
            <a:r>
              <a:rPr lang="ko-KR" altLang="en-US" dirty="0"/>
              <a:t>객체 </a:t>
            </a:r>
            <a:r>
              <a:rPr lang="en-US" altLang="ko-KR" dirty="0"/>
              <a:t>null</a:t>
            </a:r>
          </a:p>
          <a:p>
            <a:pPr marL="742950" lvl="1" indent="-285750" fontAlgn="base" latinLnBrk="1">
              <a:buFont typeface="Arial" pitchFamily="34" charset="0"/>
              <a:buChar char="•"/>
            </a:pPr>
            <a:endParaRPr lang="en-US" altLang="ko-KR" u="sng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u="sng" dirty="0"/>
              <a:t>지역변수</a:t>
            </a:r>
            <a:r>
              <a:rPr lang="en-US" altLang="ko-KR" u="sng" dirty="0"/>
              <a:t>(Local Variable)</a:t>
            </a:r>
          </a:p>
          <a:p>
            <a:pPr marL="742950" lvl="1" indent="-285750" fontAlgn="base" latinLnBrk="1">
              <a:buFont typeface="Arial" pitchFamily="34" charset="0"/>
              <a:buChar char="•"/>
            </a:pPr>
            <a:r>
              <a:rPr lang="en-US" altLang="ko-KR" u="sng" dirty="0"/>
              <a:t>Automatic variable</a:t>
            </a:r>
          </a:p>
          <a:p>
            <a:pPr marL="742950" lvl="1" indent="-285750" fontAlgn="base" latinLnBrk="1">
              <a:buFont typeface="Arial" pitchFamily="34" charset="0"/>
              <a:buChar char="•"/>
            </a:pPr>
            <a:r>
              <a:rPr lang="ko-KR" altLang="en-US" u="sng" dirty="0" err="1"/>
              <a:t>메서드</a:t>
            </a:r>
            <a:r>
              <a:rPr lang="ko-KR" altLang="en-US" u="sng" dirty="0"/>
              <a:t> 안에서 선언</a:t>
            </a:r>
            <a:r>
              <a:rPr lang="ko-KR" altLang="en-US" dirty="0"/>
              <a:t>된 변수</a:t>
            </a:r>
            <a:endParaRPr lang="en-US" altLang="ko-KR" dirty="0"/>
          </a:p>
          <a:p>
            <a:pPr marL="742950" lvl="1" indent="-285750" fontAlgn="base" latinLnBrk="1">
              <a:buFont typeface="Arial" pitchFamily="34" charset="0"/>
              <a:buChar char="•"/>
            </a:pPr>
            <a:r>
              <a:rPr lang="ko-KR" altLang="en-US" u="sng" dirty="0"/>
              <a:t>사용하기 전에 반드시 초기화</a:t>
            </a:r>
            <a:r>
              <a:rPr lang="ko-KR" altLang="en-US" dirty="0"/>
              <a:t> 해야 함</a:t>
            </a:r>
          </a:p>
        </p:txBody>
      </p:sp>
    </p:spTree>
    <p:extLst>
      <p:ext uri="{BB962C8B-B14F-4D97-AF65-F5344CB8AC3E}">
        <p14:creationId xmlns:p14="http://schemas.microsoft.com/office/powerpoint/2010/main" val="22981561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멤버변수와 지역변수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3" y="1196753"/>
            <a:ext cx="7875221" cy="4932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1470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선언 및 사용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45" y="1196753"/>
            <a:ext cx="6025747" cy="904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" y="2492897"/>
            <a:ext cx="7017535" cy="367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57" y="2101043"/>
            <a:ext cx="6707089" cy="212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94845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객체 추상화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708" y="1240988"/>
            <a:ext cx="7631385" cy="5007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802088" y="1268760"/>
            <a:ext cx="4512501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실 객체를 클래스로 만드는 과정을 객체 추상화라 부름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객체</a:t>
            </a:r>
            <a:endParaRPr lang="en-US" altLang="ko-KR" sz="1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400" dirty="0"/>
              <a:t>기능을 위한 객체</a:t>
            </a:r>
            <a:endParaRPr lang="en-US" altLang="ko-KR" sz="1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400" dirty="0"/>
              <a:t>데이터 저장을 위한 객체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Account(</a:t>
            </a:r>
            <a:r>
              <a:rPr lang="ko-KR" altLang="en-US" sz="1400" dirty="0"/>
              <a:t>은행계좌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400" dirty="0"/>
              <a:t>명사</a:t>
            </a:r>
            <a:r>
              <a:rPr lang="en-US" altLang="ko-KR" sz="1400" dirty="0"/>
              <a:t>(</a:t>
            </a:r>
            <a:r>
              <a:rPr lang="ko-KR" altLang="en-US" sz="1400" dirty="0"/>
              <a:t>속성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계좌명</a:t>
            </a:r>
            <a:r>
              <a:rPr lang="en-US" altLang="ko-KR" sz="1400" dirty="0"/>
              <a:t>, </a:t>
            </a:r>
            <a:r>
              <a:rPr lang="ko-KR" altLang="en-US" sz="1400" dirty="0"/>
              <a:t>계좌번호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, </a:t>
            </a:r>
            <a:r>
              <a:rPr lang="ko-KR" altLang="en-US" sz="1400" dirty="0"/>
              <a:t>잔액</a:t>
            </a:r>
            <a:r>
              <a:rPr lang="en-US" altLang="ko-KR" sz="1400" dirty="0"/>
              <a:t>, </a:t>
            </a:r>
            <a:r>
              <a:rPr lang="ko-KR" altLang="en-US" sz="1400" dirty="0"/>
              <a:t>이자</a:t>
            </a:r>
            <a:endParaRPr lang="en-US" altLang="ko-KR" sz="1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400" dirty="0"/>
              <a:t>동사</a:t>
            </a:r>
            <a:r>
              <a:rPr lang="en-US" altLang="ko-KR" sz="1400" dirty="0"/>
              <a:t>(</a:t>
            </a:r>
            <a:r>
              <a:rPr lang="ko-KR" altLang="en-US" sz="1400" dirty="0"/>
              <a:t>기능</a:t>
            </a:r>
            <a:r>
              <a:rPr lang="en-US" altLang="ko-KR" sz="1400" dirty="0"/>
              <a:t>) : </a:t>
            </a:r>
            <a:r>
              <a:rPr lang="ko-KR" altLang="en-US" sz="1400" dirty="0"/>
              <a:t>예금하다</a:t>
            </a:r>
            <a:r>
              <a:rPr lang="en-US" altLang="ko-KR" sz="1400" dirty="0"/>
              <a:t>, </a:t>
            </a:r>
            <a:r>
              <a:rPr lang="ko-KR" altLang="en-US" sz="1400" dirty="0"/>
              <a:t>출금하다</a:t>
            </a:r>
            <a:r>
              <a:rPr lang="en-US" altLang="ko-KR" sz="1400" dirty="0"/>
              <a:t>, </a:t>
            </a:r>
            <a:r>
              <a:rPr lang="ko-KR" altLang="en-US" sz="1400" dirty="0"/>
              <a:t>잔액을 조회하다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8954E6-7B23-4A17-A0E8-7CFEA793447F}"/>
              </a:ext>
            </a:extLst>
          </p:cNvPr>
          <p:cNvSpPr/>
          <p:nvPr/>
        </p:nvSpPr>
        <p:spPr>
          <a:xfrm>
            <a:off x="2936775" y="5301208"/>
            <a:ext cx="100039" cy="134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470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패키지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19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패키지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01" y="2630066"/>
            <a:ext cx="68484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4437112"/>
            <a:ext cx="68103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4528" y="1268760"/>
            <a:ext cx="4626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u="sng" dirty="0"/>
              <a:t>서로 연관된 클래스들의 묶음을 패키지</a:t>
            </a:r>
            <a:r>
              <a:rPr lang="en-US" altLang="ko-KR" u="sng" dirty="0"/>
              <a:t>(Package)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40148" y="2260734"/>
            <a:ext cx="3841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dirty="0"/>
              <a:t>특정 패키지 안의 클래스를 사용하겠다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40148" y="4067780"/>
            <a:ext cx="5192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dirty="0"/>
              <a:t>클래스 선언 전에 </a:t>
            </a:r>
            <a:r>
              <a:rPr lang="en-US" altLang="ko-KR" dirty="0"/>
              <a:t>import </a:t>
            </a:r>
            <a:r>
              <a:rPr lang="ko-KR" altLang="en-US" dirty="0"/>
              <a:t>선언</a:t>
            </a:r>
            <a:r>
              <a:rPr lang="en-US" altLang="ko-KR" dirty="0"/>
              <a:t>, </a:t>
            </a:r>
            <a:r>
              <a:rPr lang="ko-KR" altLang="en-US" dirty="0"/>
              <a:t>맨 위에는 </a:t>
            </a:r>
            <a:r>
              <a:rPr lang="en-US" altLang="ko-KR" dirty="0"/>
              <a:t>package </a:t>
            </a:r>
            <a:r>
              <a:rPr lang="ko-KR" altLang="en-US" dirty="0"/>
              <a:t>선언</a:t>
            </a:r>
          </a:p>
        </p:txBody>
      </p:sp>
    </p:spTree>
    <p:extLst>
      <p:ext uri="{BB962C8B-B14F-4D97-AF65-F5344CB8AC3E}">
        <p14:creationId xmlns:p14="http://schemas.microsoft.com/office/powerpoint/2010/main" val="41948133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Import static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패키지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48544" y="1412776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dirty="0"/>
              <a:t>static </a:t>
            </a:r>
            <a:r>
              <a:rPr lang="ko-KR" altLang="en-US" dirty="0" err="1"/>
              <a:t>메서드를</a:t>
            </a:r>
            <a:r>
              <a:rPr lang="ko-KR" altLang="en-US" dirty="0"/>
              <a:t> 사용할 때 클래스 이름 또는 객체 이름 없이 </a:t>
            </a:r>
            <a:r>
              <a:rPr lang="ko-KR" altLang="en-US" dirty="0" err="1"/>
              <a:t>메서드</a:t>
            </a:r>
            <a:r>
              <a:rPr lang="ko-KR" altLang="en-US" dirty="0"/>
              <a:t> 이름만으로 사용할 수 있도록 </a:t>
            </a:r>
            <a:r>
              <a:rPr lang="en-US" altLang="ko-KR" dirty="0"/>
              <a:t>import</a:t>
            </a:r>
            <a:r>
              <a:rPr lang="ko-KR" altLang="en-US" dirty="0"/>
              <a:t>문이 개선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2708920"/>
            <a:ext cx="875347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74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Eclipse IDE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6729" y="1196752"/>
            <a:ext cx="8658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http://eclipse.org/ -&gt; Download -&gt; Eclipse IDE for Java EE Developer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다운로드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D:\Projects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폴더에 압축 풀기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eclipse.ini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파일 맨 아래에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인코딩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설정 추가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Dfile.encoding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=utf-8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7" t="29447" r="20540"/>
          <a:stretch/>
        </p:blipFill>
        <p:spPr bwMode="auto">
          <a:xfrm>
            <a:off x="1442611" y="2996952"/>
            <a:ext cx="4387135" cy="2321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48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선언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패키지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01" y="1340768"/>
            <a:ext cx="88201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12" y="4549770"/>
            <a:ext cx="68294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958060" y="1122284"/>
            <a:ext cx="4953000" cy="110799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패키지 이름은 영문 소문자를 이용하는 것을 권장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/>
              <a:t>대분류</a:t>
            </a:r>
            <a:r>
              <a:rPr lang="ko-KR" altLang="en-US" sz="1600" dirty="0"/>
              <a:t> 와 소분류 패키지들의 구분은 </a:t>
            </a:r>
            <a:r>
              <a:rPr lang="en-US" altLang="ko-KR" sz="1600" dirty="0"/>
              <a:t>.(dot) </a:t>
            </a:r>
            <a:r>
              <a:rPr lang="ko-KR" altLang="en-US" sz="1600" dirty="0"/>
              <a:t>이용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루트 패키지 패키지 이름은 </a:t>
            </a:r>
            <a:r>
              <a:rPr lang="en-US" altLang="ko-KR" sz="1600" dirty="0"/>
              <a:t>java.</a:t>
            </a:r>
            <a:r>
              <a:rPr lang="ko-KR" altLang="en-US" sz="1600" dirty="0"/>
              <a:t>으로 시작할 수 없음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자바의 키워드들도 패키지로 사용할 수 없음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0936" y="422684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패키지 컴파일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36" y="4549770"/>
            <a:ext cx="72675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36" y="5517232"/>
            <a:ext cx="73056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32272" y="5216520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 시 패키지이름을 포함해야 함</a:t>
            </a:r>
          </a:p>
        </p:txBody>
      </p:sp>
    </p:spTree>
    <p:extLst>
      <p:ext uri="{BB962C8B-B14F-4D97-AF65-F5344CB8AC3E}">
        <p14:creationId xmlns:p14="http://schemas.microsoft.com/office/powerpoint/2010/main" val="6131863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08</a:t>
            </a:r>
            <a:r>
              <a:rPr lang="en-US" altLang="ko-KR" sz="4400" dirty="0"/>
              <a:t> </a:t>
            </a:r>
            <a:r>
              <a:rPr lang="ko-KR" altLang="en-US" sz="2800" dirty="0"/>
              <a:t>객체지향 프로그래밍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0281" y="2492896"/>
            <a:ext cx="10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680166" y="3764658"/>
            <a:ext cx="6158291" cy="11765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은닉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(Encapsulation)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상속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(Inheritance)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접근 제한자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(Access Modifier)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다형성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(Polymorphism)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static modifier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final modifier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abstract Modifier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기타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Modifier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인터페이스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(Interface)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416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r>
              <a:rPr lang="ko-KR" altLang="en-US" dirty="0"/>
              <a:t>객체지향프로그래밍</a:t>
            </a:r>
          </a:p>
        </p:txBody>
      </p:sp>
      <p:sp>
        <p:nvSpPr>
          <p:cNvPr id="60419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pPr marL="273050" indent="-273050"/>
            <a:r>
              <a:rPr lang="ko-KR" altLang="en-US" sz="1800"/>
              <a:t>객체지향프로그래밍</a:t>
            </a:r>
            <a:endParaRPr lang="ko-KR" altLang="en-US" sz="1800" dirty="0"/>
          </a:p>
        </p:txBody>
      </p:sp>
      <p:grpSp>
        <p:nvGrpSpPr>
          <p:cNvPr id="5" name="그룹 27"/>
          <p:cNvGrpSpPr/>
          <p:nvPr/>
        </p:nvGrpSpPr>
        <p:grpSpPr>
          <a:xfrm>
            <a:off x="1779962" y="1643050"/>
            <a:ext cx="7020780" cy="4248472"/>
            <a:chOff x="1259632" y="1628800"/>
            <a:chExt cx="6480720" cy="4248472"/>
          </a:xfrm>
        </p:grpSpPr>
        <p:sp>
          <p:nvSpPr>
            <p:cNvPr id="7" name="타원 6"/>
            <p:cNvSpPr/>
            <p:nvPr/>
          </p:nvSpPr>
          <p:spPr>
            <a:xfrm>
              <a:off x="1763688" y="2060848"/>
              <a:ext cx="5400600" cy="3816424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10"/>
            <p:cNvGrpSpPr/>
            <p:nvPr/>
          </p:nvGrpSpPr>
          <p:grpSpPr>
            <a:xfrm>
              <a:off x="6012160" y="4221088"/>
              <a:ext cx="1728192" cy="1152128"/>
              <a:chOff x="1115616" y="1700808"/>
              <a:chExt cx="1728192" cy="1152128"/>
            </a:xfrm>
          </p:grpSpPr>
          <p:sp>
            <p:nvSpPr>
              <p:cNvPr id="24" name="타원 4"/>
              <p:cNvSpPr/>
              <p:nvPr/>
            </p:nvSpPr>
            <p:spPr>
              <a:xfrm>
                <a:off x="1115616" y="1700808"/>
                <a:ext cx="1728192" cy="1152128"/>
              </a:xfrm>
              <a:prstGeom prst="ellipse">
                <a:avLst/>
              </a:prstGeom>
              <a:gradFill flip="none" rotWithShape="1">
                <a:gsLst>
                  <a:gs pos="0">
                    <a:srgbClr val="339933">
                      <a:shade val="30000"/>
                      <a:satMod val="115000"/>
                    </a:srgbClr>
                  </a:gs>
                  <a:gs pos="50000">
                    <a:srgbClr val="339933">
                      <a:shade val="67500"/>
                      <a:satMod val="115000"/>
                    </a:srgbClr>
                  </a:gs>
                  <a:gs pos="100000">
                    <a:srgbClr val="339933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5"/>
              <p:cNvSpPr/>
              <p:nvPr/>
            </p:nvSpPr>
            <p:spPr>
              <a:xfrm>
                <a:off x="1259632" y="1844824"/>
                <a:ext cx="1440160" cy="864096"/>
              </a:xfrm>
              <a:prstGeom prst="ellipse">
                <a:avLst/>
              </a:prstGeom>
              <a:solidFill>
                <a:srgbClr val="33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타원 6"/>
              <p:cNvSpPr/>
              <p:nvPr/>
            </p:nvSpPr>
            <p:spPr>
              <a:xfrm>
                <a:off x="1619672" y="1726516"/>
                <a:ext cx="720080" cy="14401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lumMod val="95000"/>
                      <a:alpha val="22000"/>
                    </a:schemeClr>
                  </a:gs>
                  <a:gs pos="100000">
                    <a:srgbClr val="F2F2F2">
                      <a:shade val="100000"/>
                      <a:satMod val="115000"/>
                      <a:alpha val="54000"/>
                    </a:srgb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타원 7"/>
              <p:cNvSpPr/>
              <p:nvPr/>
            </p:nvSpPr>
            <p:spPr>
              <a:xfrm>
                <a:off x="1512939" y="2539196"/>
                <a:ext cx="93610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50000">
                    <a:schemeClr val="bg1">
                      <a:lumMod val="95000"/>
                      <a:alpha val="10000"/>
                    </a:schemeClr>
                  </a:gs>
                  <a:gs pos="100000">
                    <a:srgbClr val="F2F2F2">
                      <a:shade val="100000"/>
                      <a:satMod val="115000"/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8"/>
              <p:cNvSpPr txBox="1"/>
              <p:nvPr/>
            </p:nvSpPr>
            <p:spPr>
              <a:xfrm>
                <a:off x="1259632" y="1988840"/>
                <a:ext cx="1317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HY강B" pitchFamily="18" charset="-127"/>
                    <a:ea typeface="HY강B" pitchFamily="18" charset="-127"/>
                  </a:rPr>
                  <a:t>3</a:t>
                </a:r>
                <a:r>
                  <a:rPr lang="en-US" altLang="ko-KR" sz="2400" b="1">
                    <a:solidFill>
                      <a:schemeClr val="bg1"/>
                    </a:solidFill>
                    <a:latin typeface="HY강B" pitchFamily="18" charset="-127"/>
                    <a:ea typeface="HY강B" pitchFamily="18" charset="-127"/>
                  </a:rPr>
                  <a:t>.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HY강B" pitchFamily="18" charset="-127"/>
                    <a:ea typeface="HY강B" pitchFamily="18" charset="-127"/>
                  </a:rPr>
                  <a:t>다형성</a:t>
                </a:r>
                <a:endParaRPr lang="ko-KR" altLang="en-US" sz="2400" b="1" dirty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29" name="TextBox 9"/>
              <p:cNvSpPr txBox="1"/>
              <p:nvPr/>
            </p:nvSpPr>
            <p:spPr>
              <a:xfrm>
                <a:off x="1271207" y="2370366"/>
                <a:ext cx="14282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/>
                    </a:solidFill>
                    <a:latin typeface="휴먼모음T" pitchFamily="18" charset="-127"/>
                    <a:ea typeface="휴먼모음T" pitchFamily="18" charset="-127"/>
                  </a:rPr>
                  <a:t>(Polymorphism)</a:t>
                </a:r>
                <a:endParaRPr lang="ko-KR" altLang="en-US" sz="15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875735" y="3573016"/>
              <a:ext cx="322751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ea typeface="(한)볼펜체C" pitchFamily="18" charset="-127"/>
                </a:rPr>
                <a:t>객체지향 프로그램</a:t>
              </a:r>
              <a:endParaRPr lang="en-US" altLang="ko-KR" sz="3200" b="1" dirty="0">
                <a:ea typeface="(한)볼펜체C" pitchFamily="18" charset="-127"/>
              </a:endParaRPr>
            </a:p>
            <a:p>
              <a:pPr algn="ctr"/>
              <a:r>
                <a:rPr lang="en-US" altLang="ko-KR" sz="3200" b="1" dirty="0">
                  <a:ea typeface="(한)볼펜체C" pitchFamily="18" charset="-127"/>
                </a:rPr>
                <a:t>(OOP)</a:t>
              </a:r>
              <a:endParaRPr lang="ko-KR" altLang="en-US" sz="3200" b="1" dirty="0">
                <a:ea typeface="(한)볼펜체C" pitchFamily="18" charset="-127"/>
              </a:endParaRPr>
            </a:p>
          </p:txBody>
        </p:sp>
        <p:grpSp>
          <p:nvGrpSpPr>
            <p:cNvPr id="10" name="그룹 12"/>
            <p:cNvGrpSpPr/>
            <p:nvPr/>
          </p:nvGrpSpPr>
          <p:grpSpPr>
            <a:xfrm>
              <a:off x="3635896" y="1628800"/>
              <a:ext cx="1728192" cy="1152128"/>
              <a:chOff x="1115616" y="1700808"/>
              <a:chExt cx="1728192" cy="1152128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115616" y="1700808"/>
                <a:ext cx="1728192" cy="1152128"/>
              </a:xfrm>
              <a:prstGeom prst="ellipse">
                <a:avLst/>
              </a:prstGeom>
              <a:gradFill flip="none" rotWithShape="1">
                <a:gsLst>
                  <a:gs pos="0">
                    <a:srgbClr val="339933">
                      <a:shade val="30000"/>
                      <a:satMod val="115000"/>
                    </a:srgbClr>
                  </a:gs>
                  <a:gs pos="50000">
                    <a:srgbClr val="339933">
                      <a:shade val="67500"/>
                      <a:satMod val="115000"/>
                    </a:srgbClr>
                  </a:gs>
                  <a:gs pos="100000">
                    <a:srgbClr val="339933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259632" y="1844824"/>
                <a:ext cx="1440160" cy="864096"/>
              </a:xfrm>
              <a:prstGeom prst="ellipse">
                <a:avLst/>
              </a:prstGeom>
              <a:solidFill>
                <a:srgbClr val="33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619672" y="1726516"/>
                <a:ext cx="720080" cy="14401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lumMod val="95000"/>
                      <a:alpha val="22000"/>
                    </a:schemeClr>
                  </a:gs>
                  <a:gs pos="100000">
                    <a:srgbClr val="F2F2F2">
                      <a:shade val="100000"/>
                      <a:satMod val="115000"/>
                      <a:alpha val="54000"/>
                    </a:srgb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512939" y="2539196"/>
                <a:ext cx="93610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50000">
                    <a:schemeClr val="bg1">
                      <a:lumMod val="95000"/>
                      <a:alpha val="10000"/>
                    </a:schemeClr>
                  </a:gs>
                  <a:gs pos="100000">
                    <a:srgbClr val="F2F2F2">
                      <a:shade val="100000"/>
                      <a:satMod val="115000"/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483046" y="1988840"/>
                <a:ext cx="990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HY강B" pitchFamily="18" charset="-127"/>
                    <a:ea typeface="HY강B" pitchFamily="18" charset="-127"/>
                  </a:rPr>
                  <a:t>1.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HY강B" pitchFamily="18" charset="-127"/>
                    <a:ea typeface="HY강B" pitchFamily="18" charset="-127"/>
                  </a:rPr>
                  <a:t>은닉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271207" y="2370366"/>
                <a:ext cx="136605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/>
                    </a:solidFill>
                    <a:latin typeface="휴먼모음T" pitchFamily="18" charset="-127"/>
                    <a:ea typeface="휴먼모음T" pitchFamily="18" charset="-127"/>
                  </a:rPr>
                  <a:t>(Encapsulation)</a:t>
                </a:r>
                <a:endParaRPr lang="ko-KR" altLang="en-US" sz="15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  <p:grpSp>
          <p:nvGrpSpPr>
            <p:cNvPr id="11" name="그룹 19"/>
            <p:cNvGrpSpPr/>
            <p:nvPr/>
          </p:nvGrpSpPr>
          <p:grpSpPr>
            <a:xfrm>
              <a:off x="1259632" y="4221088"/>
              <a:ext cx="1728192" cy="1152128"/>
              <a:chOff x="1115616" y="1700808"/>
              <a:chExt cx="1728192" cy="1152128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115616" y="1700808"/>
                <a:ext cx="1728192" cy="1152128"/>
              </a:xfrm>
              <a:prstGeom prst="ellipse">
                <a:avLst/>
              </a:prstGeom>
              <a:gradFill flip="none" rotWithShape="1">
                <a:gsLst>
                  <a:gs pos="0">
                    <a:srgbClr val="339933">
                      <a:shade val="30000"/>
                      <a:satMod val="115000"/>
                    </a:srgbClr>
                  </a:gs>
                  <a:gs pos="50000">
                    <a:srgbClr val="339933">
                      <a:shade val="67500"/>
                      <a:satMod val="115000"/>
                    </a:srgbClr>
                  </a:gs>
                  <a:gs pos="100000">
                    <a:srgbClr val="339933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259632" y="1844824"/>
                <a:ext cx="1440160" cy="864096"/>
              </a:xfrm>
              <a:prstGeom prst="ellipse">
                <a:avLst/>
              </a:prstGeom>
              <a:solidFill>
                <a:srgbClr val="33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619672" y="1726516"/>
                <a:ext cx="720080" cy="14401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lumMod val="95000"/>
                      <a:alpha val="22000"/>
                    </a:schemeClr>
                  </a:gs>
                  <a:gs pos="100000">
                    <a:srgbClr val="F2F2F2">
                      <a:shade val="100000"/>
                      <a:satMod val="115000"/>
                      <a:alpha val="54000"/>
                    </a:srgb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1512939" y="2539196"/>
                <a:ext cx="93610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50000">
                    <a:schemeClr val="bg1">
                      <a:lumMod val="95000"/>
                      <a:alpha val="10000"/>
                    </a:schemeClr>
                  </a:gs>
                  <a:gs pos="100000">
                    <a:srgbClr val="F2F2F2">
                      <a:shade val="100000"/>
                      <a:satMod val="115000"/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83046" y="1988840"/>
                <a:ext cx="10390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HY강B" pitchFamily="18" charset="-127"/>
                    <a:ea typeface="HY강B" pitchFamily="18" charset="-127"/>
                  </a:rPr>
                  <a:t>2.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HY강B" pitchFamily="18" charset="-127"/>
                    <a:ea typeface="HY강B" pitchFamily="18" charset="-127"/>
                  </a:rPr>
                  <a:t>상속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03648" y="2370366"/>
                <a:ext cx="115741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/>
                    </a:solidFill>
                    <a:latin typeface="휴먼모음T" pitchFamily="18" charset="-127"/>
                    <a:ea typeface="휴먼모음T" pitchFamily="18" charset="-127"/>
                  </a:rPr>
                  <a:t>(Inheritance)</a:t>
                </a:r>
                <a:endParaRPr lang="ko-KR" altLang="en-US" sz="15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92578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은닉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258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ko-KR" altLang="en-US" dirty="0"/>
              <a:t>은닉</a:t>
            </a:r>
            <a:r>
              <a:rPr lang="en-US" altLang="ko-KR" dirty="0"/>
              <a:t>(Encapsulation)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pPr marL="273050" indent="-273050" eaLnBrk="1" hangingPunct="1"/>
            <a:r>
              <a:rPr lang="en-US" altLang="ko-KR" sz="1800" dirty="0"/>
              <a:t>1. </a:t>
            </a:r>
            <a:r>
              <a:rPr lang="ko-KR" altLang="en-US" sz="1800" dirty="0"/>
              <a:t>은닉</a:t>
            </a:r>
            <a:r>
              <a:rPr lang="en-US" altLang="ko-KR" sz="1800" dirty="0"/>
              <a:t>(Encapsulation)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97736" y="1324234"/>
            <a:ext cx="4134459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public - </a:t>
            </a:r>
            <a:r>
              <a:rPr lang="ko-KR" altLang="en-US" dirty="0"/>
              <a:t>어디서든지</a:t>
            </a:r>
            <a:endParaRPr lang="en-US" altLang="ko-KR" dirty="0"/>
          </a:p>
          <a:p>
            <a:r>
              <a:rPr lang="en-US" altLang="ko-KR" dirty="0"/>
              <a:t>protected – </a:t>
            </a:r>
            <a:r>
              <a:rPr lang="ko-KR" altLang="en-US" dirty="0"/>
              <a:t>같은 패키지</a:t>
            </a:r>
            <a:r>
              <a:rPr lang="en-US" altLang="ko-KR" dirty="0"/>
              <a:t>, </a:t>
            </a:r>
            <a:r>
              <a:rPr lang="ko-KR" altLang="en-US" dirty="0"/>
              <a:t>상속관계</a:t>
            </a:r>
            <a:endParaRPr lang="en-US" altLang="ko-KR" dirty="0"/>
          </a:p>
          <a:p>
            <a:r>
              <a:rPr lang="en-US" altLang="ko-KR" i="1" dirty="0"/>
              <a:t>friendly(</a:t>
            </a:r>
            <a:r>
              <a:rPr lang="ko-KR" altLang="en-US" i="1" dirty="0"/>
              <a:t>공백</a:t>
            </a:r>
            <a:r>
              <a:rPr lang="en-US" altLang="ko-KR" i="1" dirty="0"/>
              <a:t>) – </a:t>
            </a:r>
            <a:r>
              <a:rPr lang="ko-KR" altLang="en-US" i="1" dirty="0"/>
              <a:t>같은 패키지</a:t>
            </a:r>
            <a:endParaRPr lang="en-US" altLang="ko-KR" i="1" dirty="0"/>
          </a:p>
          <a:p>
            <a:r>
              <a:rPr lang="en-US" altLang="ko-KR" dirty="0"/>
              <a:t>private – </a:t>
            </a:r>
            <a:r>
              <a:rPr lang="ko-KR" altLang="en-US" dirty="0"/>
              <a:t>같은 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0512" y="1289953"/>
            <a:ext cx="4953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3050" indent="-273050"/>
            <a:r>
              <a:rPr lang="en-US" altLang="ko-KR" dirty="0"/>
              <a:t>OO</a:t>
            </a:r>
            <a:r>
              <a:rPr lang="ko-KR" altLang="en-US" dirty="0"/>
              <a:t>의 특징 중 하나</a:t>
            </a:r>
          </a:p>
          <a:p>
            <a:pPr lvl="1"/>
            <a:r>
              <a:rPr lang="ko-KR" altLang="en-US" dirty="0"/>
              <a:t>변수를 외부에서 직접 접근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 err="1"/>
              <a:t>메서드를</a:t>
            </a:r>
            <a:r>
              <a:rPr lang="ko-KR" altLang="en-US" dirty="0"/>
              <a:t> 통해서 변수의 값을 변경</a:t>
            </a:r>
            <a:r>
              <a:rPr lang="en-US" altLang="ko-KR" dirty="0"/>
              <a:t>/</a:t>
            </a:r>
            <a:r>
              <a:rPr lang="ko-KR" altLang="en-US" dirty="0"/>
              <a:t>참조</a:t>
            </a:r>
          </a:p>
          <a:p>
            <a:pPr lvl="1"/>
            <a:r>
              <a:rPr lang="ko-KR" altLang="en-US" dirty="0"/>
              <a:t>왜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sz="1400" dirty="0"/>
              <a:t>잘못된 값</a:t>
            </a:r>
            <a:r>
              <a:rPr lang="en-US" altLang="ko-KR" sz="1400" dirty="0"/>
              <a:t>(</a:t>
            </a:r>
            <a:r>
              <a:rPr lang="ko-KR" altLang="en-US" sz="1400" dirty="0"/>
              <a:t>데이터</a:t>
            </a:r>
            <a:r>
              <a:rPr lang="en-US" altLang="ko-KR" sz="1400" dirty="0"/>
              <a:t>)</a:t>
            </a:r>
            <a:r>
              <a:rPr lang="ko-KR" altLang="en-US" sz="1400" dirty="0"/>
              <a:t>이 변수의 값으로 되는 것을 방지</a:t>
            </a:r>
          </a:p>
          <a:p>
            <a:pPr lvl="3" indent="-182563"/>
            <a:r>
              <a:rPr lang="en-US" altLang="ko-KR" dirty="0"/>
              <a:t>class Cat{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size;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pPr lvl="3"/>
            <a:r>
              <a:rPr lang="en-US" altLang="ko-KR" sz="1400" dirty="0"/>
              <a:t>Cat </a:t>
            </a:r>
            <a:r>
              <a:rPr lang="en-US" altLang="ko-KR" sz="1400" dirty="0" err="1"/>
              <a:t>myCat</a:t>
            </a:r>
            <a:r>
              <a:rPr lang="en-US" altLang="ko-KR" sz="1400" dirty="0"/>
              <a:t> = new Cat();</a:t>
            </a:r>
            <a:br>
              <a:rPr lang="en-US" altLang="ko-KR" sz="1400" dirty="0"/>
            </a:br>
            <a:r>
              <a:rPr lang="en-US" altLang="ko-KR" sz="1400" dirty="0" err="1"/>
              <a:t>myCat.size</a:t>
            </a:r>
            <a:r>
              <a:rPr lang="en-US" altLang="ko-KR" sz="1400" dirty="0"/>
              <a:t> = -10;</a:t>
            </a:r>
          </a:p>
          <a:p>
            <a:pPr lvl="2"/>
            <a:r>
              <a:rPr lang="ko-KR" altLang="en-US" sz="1400" dirty="0"/>
              <a:t>권한이 없는 사용자에 의한 데이터 접근 방지</a:t>
            </a:r>
            <a:endParaRPr lang="en-US" altLang="ko-KR" sz="1400" dirty="0"/>
          </a:p>
          <a:p>
            <a:pPr marL="273050" indent="-273050"/>
            <a:r>
              <a:rPr lang="ko-KR" altLang="en-US" dirty="0"/>
              <a:t>어떻게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변수 선언 앞에 </a:t>
            </a:r>
            <a:r>
              <a:rPr lang="en-US" altLang="ko-KR" dirty="0"/>
              <a:t>private</a:t>
            </a:r>
          </a:p>
          <a:p>
            <a:pPr lvl="1"/>
            <a:r>
              <a:rPr lang="ko-KR" altLang="en-US" dirty="0" err="1"/>
              <a:t>메서드</a:t>
            </a:r>
            <a:r>
              <a:rPr lang="ko-KR" altLang="en-US" dirty="0"/>
              <a:t> 선언 앞에는 </a:t>
            </a:r>
            <a:r>
              <a:rPr lang="en-US" altLang="ko-KR" dirty="0"/>
              <a:t>public</a:t>
            </a:r>
          </a:p>
          <a:p>
            <a:pPr lvl="2" indent="-182563"/>
            <a:r>
              <a:rPr lang="en-US" altLang="ko-KR" dirty="0"/>
              <a:t>setter, </a:t>
            </a:r>
            <a:r>
              <a:rPr lang="en-US" altLang="ko-KR" dirty="0" err="1"/>
              <a:t>mutator</a:t>
            </a:r>
            <a:endParaRPr lang="en-US" altLang="ko-KR" dirty="0"/>
          </a:p>
          <a:p>
            <a:pPr lvl="2" indent="-182563"/>
            <a:r>
              <a:rPr lang="en-US" altLang="ko-KR" dirty="0"/>
              <a:t>getter, </a:t>
            </a:r>
            <a:r>
              <a:rPr lang="en-US" altLang="ko-KR" dirty="0" err="1"/>
              <a:t>accessor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253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은닉 </a:t>
            </a:r>
            <a:r>
              <a:rPr lang="en-US" altLang="ko-KR" dirty="0"/>
              <a:t>- </a:t>
            </a:r>
            <a:r>
              <a:rPr lang="en-US" altLang="ko-KR" dirty="0" err="1"/>
              <a:t>Badcase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273050" indent="-273050"/>
            <a:r>
              <a:rPr lang="en-US" altLang="ko-KR" dirty="0"/>
              <a:t>1. </a:t>
            </a:r>
            <a:r>
              <a:rPr lang="ko-KR" altLang="en-US" dirty="0"/>
              <a:t>은닉</a:t>
            </a:r>
            <a:r>
              <a:rPr lang="en-US" altLang="ko-KR" dirty="0"/>
              <a:t>(Encapsulation)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199570"/>
            <a:ext cx="8226499" cy="502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3866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은닉 </a:t>
            </a:r>
            <a:r>
              <a:rPr lang="en-US" altLang="ko-KR" dirty="0"/>
              <a:t>– </a:t>
            </a:r>
            <a:r>
              <a:rPr lang="ko-KR" altLang="en-US" dirty="0"/>
              <a:t>개선된 클래스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273050" indent="-273050"/>
            <a:r>
              <a:rPr lang="en-US" altLang="ko-KR" dirty="0"/>
              <a:t>1. </a:t>
            </a:r>
            <a:r>
              <a:rPr lang="ko-KR" altLang="en-US" dirty="0"/>
              <a:t>은닉</a:t>
            </a:r>
            <a:r>
              <a:rPr lang="en-US" altLang="ko-KR" dirty="0"/>
              <a:t>(Encapsulation)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88367"/>
            <a:ext cx="7415361" cy="506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3998978"/>
            <a:ext cx="633958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3265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상속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389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pPr marL="273050" indent="-273050" eaLnBrk="1" hangingPunct="1"/>
            <a:r>
              <a:rPr lang="en-US" altLang="ko-KR" dirty="0"/>
              <a:t>2.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683492" y="2158717"/>
            <a:ext cx="3977802" cy="1381941"/>
            <a:chOff x="771047" y="1410891"/>
            <a:chExt cx="4287007" cy="1775776"/>
          </a:xfrm>
        </p:grpSpPr>
        <p:sp>
          <p:nvSpPr>
            <p:cNvPr id="8" name="직사각형 7"/>
            <p:cNvSpPr/>
            <p:nvPr/>
          </p:nvSpPr>
          <p:spPr>
            <a:xfrm>
              <a:off x="771047" y="1410891"/>
              <a:ext cx="1224136" cy="4618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+mn-ea"/>
                </a:rPr>
                <a:t>Student</a:t>
              </a:r>
              <a:endParaRPr lang="ko-KR" altLang="en-US" sz="140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41731" y="1410891"/>
              <a:ext cx="1224136" cy="4618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+mn-ea"/>
                </a:rPr>
                <a:t>Teacher</a:t>
              </a:r>
              <a:endParaRPr lang="ko-KR" altLang="en-US" sz="1400"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81890" y="1410891"/>
              <a:ext cx="1224136" cy="4618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+mn-ea"/>
                </a:rPr>
                <a:t>Employee</a:t>
              </a:r>
              <a:endParaRPr lang="ko-KR" altLang="en-US" sz="1400">
                <a:latin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578" y="1960652"/>
              <a:ext cx="648072" cy="1226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이름</a:t>
              </a:r>
              <a:endParaRPr lang="en-US" altLang="ko-KR" sz="1400" dirty="0">
                <a:latin typeface="+mn-ea"/>
              </a:endParaRPr>
            </a:p>
            <a:p>
              <a:r>
                <a:rPr lang="ko-KR" altLang="en-US" sz="1400" dirty="0">
                  <a:latin typeface="+mn-ea"/>
                </a:rPr>
                <a:t>나이</a:t>
              </a:r>
              <a:endParaRPr lang="en-US" altLang="ko-KR" sz="1400" dirty="0">
                <a:latin typeface="+mn-ea"/>
              </a:endParaRPr>
            </a:p>
            <a:p>
              <a:r>
                <a:rPr lang="ko-KR" altLang="en-US" sz="1400" dirty="0">
                  <a:latin typeface="+mn-ea"/>
                </a:rPr>
                <a:t>학번</a:t>
              </a:r>
              <a:endParaRPr lang="en-US" altLang="ko-KR" sz="1400" dirty="0">
                <a:latin typeface="+mn-ea"/>
              </a:endParaRPr>
            </a:p>
            <a:p>
              <a:r>
                <a:rPr lang="ko-KR" altLang="en-US" sz="1400" dirty="0">
                  <a:latin typeface="+mn-ea"/>
                </a:rPr>
                <a:t>학과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05726" y="1960652"/>
              <a:ext cx="1476164" cy="1226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+mn-ea"/>
                </a:rPr>
                <a:t>이름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나이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교번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담당과목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81890" y="1960652"/>
              <a:ext cx="1476164" cy="1226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+mn-ea"/>
                </a:rPr>
                <a:t>이름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나이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사번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담당부서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611529" y="3788998"/>
            <a:ext cx="3923816" cy="2342490"/>
            <a:chOff x="4875151" y="1952500"/>
            <a:chExt cx="4284476" cy="2525185"/>
          </a:xfrm>
        </p:grpSpPr>
        <p:sp>
          <p:nvSpPr>
            <p:cNvPr id="15" name="직사각형 14"/>
            <p:cNvSpPr/>
            <p:nvPr/>
          </p:nvSpPr>
          <p:spPr>
            <a:xfrm>
              <a:off x="4932039" y="3447914"/>
              <a:ext cx="1224137" cy="4716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+mn-ea"/>
                </a:rPr>
                <a:t>Student</a:t>
              </a:r>
              <a:endParaRPr lang="ko-KR" altLang="en-US" sz="1400"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372200" y="3447914"/>
              <a:ext cx="1224137" cy="4716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+mn-ea"/>
                </a:rPr>
                <a:t>Teacher</a:t>
              </a:r>
              <a:endParaRPr lang="ko-KR" altLang="en-US" sz="1400"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12360" y="3447914"/>
              <a:ext cx="1224137" cy="4716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+mn-ea"/>
                </a:rPr>
                <a:t>Employee</a:t>
              </a:r>
              <a:endParaRPr lang="ko-KR" altLang="en-US" sz="1400">
                <a:latin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75151" y="3913658"/>
              <a:ext cx="648072" cy="56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+mn-ea"/>
                </a:rPr>
                <a:t>학번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학과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97751" y="3913658"/>
              <a:ext cx="1373481" cy="56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+mn-ea"/>
                </a:rPr>
                <a:t>교번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담당과목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12360" y="3913658"/>
              <a:ext cx="1347267" cy="56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+mn-ea"/>
                </a:rPr>
                <a:t>사번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담당부서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372200" y="1973057"/>
              <a:ext cx="1224137" cy="543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+mn-ea"/>
                </a:rPr>
                <a:t>Person</a:t>
              </a:r>
              <a:endParaRPr lang="ko-KR" altLang="en-US" sz="1400"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37073" y="1952500"/>
              <a:ext cx="648072" cy="56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+mn-ea"/>
                </a:rPr>
                <a:t>이름</a:t>
              </a:r>
              <a:endParaRPr lang="en-US" altLang="ko-KR" sz="1400">
                <a:latin typeface="+mn-ea"/>
              </a:endParaRPr>
            </a:p>
            <a:p>
              <a:r>
                <a:rPr lang="ko-KR" altLang="en-US" sz="1400">
                  <a:latin typeface="+mn-ea"/>
                </a:rPr>
                <a:t>나이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 rot="19180865">
              <a:off x="5499659" y="2857217"/>
              <a:ext cx="1159049" cy="324036"/>
              <a:chOff x="3995936" y="5283206"/>
              <a:chExt cx="1159049" cy="324036"/>
            </a:xfrm>
          </p:grpSpPr>
          <p:cxnSp>
            <p:nvCxnSpPr>
              <p:cNvPr id="30" name="직선 연결선 29"/>
              <p:cNvCxnSpPr/>
              <p:nvPr/>
            </p:nvCxnSpPr>
            <p:spPr>
              <a:xfrm>
                <a:off x="3995936" y="5445224"/>
                <a:ext cx="9361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이등변 삼각형 30"/>
              <p:cNvSpPr/>
              <p:nvPr/>
            </p:nvSpPr>
            <p:spPr>
              <a:xfrm rot="5400000">
                <a:off x="4884955" y="5337212"/>
                <a:ext cx="324036" cy="216024"/>
              </a:xfrm>
              <a:prstGeom prst="triangl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+mn-ea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16014171">
              <a:off x="6593883" y="2819363"/>
              <a:ext cx="757355" cy="324036"/>
              <a:chOff x="4235214" y="5273563"/>
              <a:chExt cx="757355" cy="324036"/>
            </a:xfrm>
          </p:grpSpPr>
          <p:cxnSp>
            <p:nvCxnSpPr>
              <p:cNvPr id="28" name="직선 연결선 27"/>
              <p:cNvCxnSpPr/>
              <p:nvPr/>
            </p:nvCxnSpPr>
            <p:spPr>
              <a:xfrm rot="5585829" flipV="1">
                <a:off x="4511203" y="5137425"/>
                <a:ext cx="0" cy="5519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이등변 삼각형 28"/>
              <p:cNvSpPr/>
              <p:nvPr/>
            </p:nvSpPr>
            <p:spPr>
              <a:xfrm rot="5400000">
                <a:off x="4722539" y="5327569"/>
                <a:ext cx="324036" cy="216024"/>
              </a:xfrm>
              <a:prstGeom prst="triangl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+mn-ea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 rot="13680513">
              <a:off x="7209905" y="2843210"/>
              <a:ext cx="1159049" cy="324036"/>
              <a:chOff x="3995936" y="5283206"/>
              <a:chExt cx="1159049" cy="324036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3995936" y="5445224"/>
                <a:ext cx="9361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이등변 삼각형 26"/>
              <p:cNvSpPr/>
              <p:nvPr/>
            </p:nvSpPr>
            <p:spPr>
              <a:xfrm rot="5400000">
                <a:off x="4884955" y="5337212"/>
                <a:ext cx="324036" cy="216024"/>
              </a:xfrm>
              <a:prstGeom prst="triangl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+mn-ea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200472" y="1299689"/>
            <a:ext cx="610906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단일상속만 가능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인터페이스</a:t>
            </a:r>
            <a:r>
              <a:rPr lang="en-US" altLang="ko-KR" dirty="0"/>
              <a:t>(interface)</a:t>
            </a:r>
            <a:r>
              <a:rPr lang="ko-KR" altLang="en-US" dirty="0"/>
              <a:t>로 단일상속 단점 해결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Object(.</a:t>
            </a:r>
            <a:r>
              <a:rPr lang="en-US" altLang="ko-KR" dirty="0" err="1"/>
              <a:t>toString</a:t>
            </a:r>
            <a:r>
              <a:rPr lang="en-US" altLang="ko-KR" dirty="0"/>
              <a:t>(), </a:t>
            </a:r>
            <a:r>
              <a:rPr lang="en-US" altLang="ko-KR" dirty="0" err="1"/>
              <a:t>hashCode</a:t>
            </a:r>
            <a:r>
              <a:rPr lang="en-US" altLang="ko-KR" dirty="0"/>
              <a:t>(), equals())</a:t>
            </a:r>
            <a:r>
              <a:rPr lang="ko-KR" altLang="en-US" dirty="0"/>
              <a:t>는 최상위 클래스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extends </a:t>
            </a:r>
            <a:r>
              <a:rPr lang="ko-KR" altLang="en-US" dirty="0"/>
              <a:t>키워드 이용하여 상속을 표현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부모의 멤버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메서드</a:t>
            </a:r>
            <a:r>
              <a:rPr lang="en-US" altLang="ko-KR" dirty="0"/>
              <a:t>)</a:t>
            </a:r>
            <a:r>
              <a:rPr lang="ko-KR" altLang="en-US" dirty="0"/>
              <a:t>를 자식클래스에서 사용 가능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/>
              <a:t>생성자는</a:t>
            </a:r>
            <a:r>
              <a:rPr lang="ko-KR" altLang="en-US" dirty="0"/>
              <a:t> 상속이 안됨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Sub Class is a Super Class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600" dirty="0"/>
              <a:t>ex) </a:t>
            </a:r>
            <a:r>
              <a:rPr lang="ko-KR" altLang="en-US" sz="1600" dirty="0"/>
              <a:t>말 </a:t>
            </a:r>
            <a:r>
              <a:rPr lang="en-US" altLang="ko-KR" sz="1600" dirty="0"/>
              <a:t>extends </a:t>
            </a:r>
            <a:r>
              <a:rPr lang="ko-KR" altLang="en-US" sz="1600" dirty="0"/>
              <a:t>포유류 </a:t>
            </a:r>
            <a:r>
              <a:rPr lang="en-US" altLang="ko-KR" sz="1600" dirty="0"/>
              <a:t>--&gt; </a:t>
            </a:r>
            <a:r>
              <a:rPr lang="ko-KR" altLang="en-US" sz="1600" dirty="0"/>
              <a:t>말 </a:t>
            </a:r>
            <a:r>
              <a:rPr lang="en-US" altLang="ko-KR" sz="1600" dirty="0"/>
              <a:t>is a </a:t>
            </a:r>
            <a:r>
              <a:rPr lang="ko-KR" altLang="en-US" sz="1600" dirty="0"/>
              <a:t>포유류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600" dirty="0"/>
              <a:t>has a </a:t>
            </a:r>
            <a:r>
              <a:rPr lang="ko-KR" altLang="en-US" sz="1600" dirty="0"/>
              <a:t>관계는</a:t>
            </a:r>
            <a:r>
              <a:rPr lang="en-US" altLang="ko-KR" sz="1600" dirty="0"/>
              <a:t>?</a:t>
            </a:r>
          </a:p>
          <a:p>
            <a:pPr marL="1017587" lvl="2" indent="-285750">
              <a:buFont typeface="Arial" pitchFamily="34" charset="0"/>
              <a:buChar char="•"/>
            </a:pPr>
            <a:r>
              <a:rPr lang="ko-KR" altLang="en-US" sz="1600" dirty="0"/>
              <a:t>객체가 멤버를 가지고 있다</a:t>
            </a:r>
            <a:r>
              <a:rPr lang="en-US" altLang="ko-KR" sz="1600" dirty="0"/>
              <a:t>.</a:t>
            </a:r>
          </a:p>
          <a:p>
            <a:pPr marL="1017587" lvl="2" indent="-285750">
              <a:buFont typeface="Arial" pitchFamily="34" charset="0"/>
              <a:buChar char="•"/>
            </a:pPr>
            <a:r>
              <a:rPr lang="en-US" altLang="ko-KR" sz="1600" dirty="0"/>
              <a:t>class </a:t>
            </a:r>
            <a:r>
              <a:rPr lang="en-US" altLang="ko-KR" sz="1600" dirty="0" err="1"/>
              <a:t>NameCard</a:t>
            </a:r>
            <a:r>
              <a:rPr lang="en-US" altLang="ko-KR" sz="1600" dirty="0"/>
              <a:t> {</a:t>
            </a:r>
            <a:br>
              <a:rPr lang="en-US" altLang="ko-KR" sz="1600" dirty="0"/>
            </a:br>
            <a:r>
              <a:rPr lang="en-US" altLang="ko-KR" sz="1600" dirty="0"/>
              <a:t>  String name;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size;</a:t>
            </a:r>
            <a:br>
              <a:rPr lang="en-US" altLang="ko-KR" sz="1600" dirty="0"/>
            </a:br>
            <a:r>
              <a:rPr lang="en-US" altLang="ko-KR" sz="1600" dirty="0"/>
              <a:t>}</a:t>
            </a:r>
          </a:p>
          <a:p>
            <a:pPr marL="1017587" lvl="2" indent="-285750">
              <a:buFont typeface="Arial" pitchFamily="34" charset="0"/>
              <a:buChar char="•"/>
            </a:pPr>
            <a:r>
              <a:rPr lang="en-US" altLang="ko-KR" sz="1600" dirty="0" err="1"/>
              <a:t>NameCard</a:t>
            </a:r>
            <a:r>
              <a:rPr lang="en-US" altLang="ko-KR" sz="1600" dirty="0"/>
              <a:t> has a name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final </a:t>
            </a:r>
            <a:r>
              <a:rPr lang="ko-KR" altLang="en-US" dirty="0"/>
              <a:t>클래스는 상속 불가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abstract </a:t>
            </a:r>
            <a:r>
              <a:rPr lang="ko-KR" altLang="en-US" dirty="0"/>
              <a:t>클래스는 반드시 상속해서 사용</a:t>
            </a:r>
          </a:p>
        </p:txBody>
      </p:sp>
    </p:spTree>
    <p:extLst>
      <p:ext uri="{BB962C8B-B14F-4D97-AF65-F5344CB8AC3E}">
        <p14:creationId xmlns:p14="http://schemas.microsoft.com/office/powerpoint/2010/main" val="10678081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Bad Case &amp; Good Case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273050" indent="-273050"/>
            <a:r>
              <a:rPr lang="en-US" altLang="ko-KR" dirty="0"/>
              <a:t>2.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4528" y="1720840"/>
            <a:ext cx="74888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Bad Case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개별 클래스들에 중복된 속성</a:t>
            </a:r>
            <a:r>
              <a:rPr lang="en-US" altLang="ko-KR" dirty="0"/>
              <a:t>/</a:t>
            </a:r>
            <a:r>
              <a:rPr lang="ko-KR" altLang="en-US" dirty="0"/>
              <a:t>기능을 포함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Good Case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중복된 기능을 빼내 새로운 클래스로 작성한 후 구체화시킴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일반화 된 클래스는 부모클래스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구체화 된 클래스는 자식클래스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extends </a:t>
            </a:r>
            <a:r>
              <a:rPr lang="ko-KR" altLang="en-US" dirty="0"/>
              <a:t>키워드를 사용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예제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altLang="ko-KR" dirty="0"/>
              <a:t>class Person{}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altLang="ko-KR" dirty="0"/>
              <a:t>class Student extends Person{ }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altLang="ko-KR" dirty="0"/>
              <a:t>class Teacher extends Person{ }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altLang="ko-KR" dirty="0"/>
              <a:t>class Employee extends Person{ }</a:t>
            </a:r>
          </a:p>
        </p:txBody>
      </p:sp>
    </p:spTree>
    <p:extLst>
      <p:ext uri="{BB962C8B-B14F-4D97-AF65-F5344CB8AC3E}">
        <p14:creationId xmlns:p14="http://schemas.microsoft.com/office/powerpoint/2010/main" val="298130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실행과 </a:t>
            </a:r>
            <a:r>
              <a:rPr lang="en-US" altLang="ko-KR" dirty="0"/>
              <a:t>Project workspace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18541" y="1394337"/>
            <a:ext cx="637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실행 시 프로젝트가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저장될 작업 공간 설정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D:\Projects\workspace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설정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56246056" descr="EMB0000121452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1" y="1702114"/>
            <a:ext cx="4914546" cy="206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51504216" descr="EMB0000121452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5" y="3861048"/>
            <a:ext cx="3616722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00795" y="3552290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첫 실행 화면</a:t>
            </a:r>
          </a:p>
        </p:txBody>
      </p:sp>
    </p:spTree>
    <p:extLst>
      <p:ext uri="{BB962C8B-B14F-4D97-AF65-F5344CB8AC3E}">
        <p14:creationId xmlns:p14="http://schemas.microsoft.com/office/powerpoint/2010/main" val="36827986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  <a:r>
              <a:rPr lang="en-US" altLang="ko-KR" dirty="0"/>
              <a:t>(Overriding)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273050" indent="-273050"/>
            <a:r>
              <a:rPr lang="en-US" altLang="ko-KR" dirty="0"/>
              <a:t>2.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619294"/>
            <a:ext cx="7117583" cy="470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55755" y="1268760"/>
            <a:ext cx="617776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부모클래스로부터 상속받은 </a:t>
            </a:r>
            <a:r>
              <a:rPr lang="ko-KR" altLang="en-US" dirty="0" err="1"/>
              <a:t>메서드를</a:t>
            </a:r>
            <a:r>
              <a:rPr lang="ko-KR" altLang="en-US" dirty="0"/>
              <a:t> 자식 클래스에서 행위를 바꾸거나 보완하기 위해 다시 정의해서 사용 하는 것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재정의 규칙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/>
              <a:t>상속 전제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/>
              <a:t>리턴타입</a:t>
            </a:r>
            <a:r>
              <a:rPr lang="en-US" altLang="ko-KR" dirty="0"/>
              <a:t>, </a:t>
            </a:r>
            <a:r>
              <a:rPr lang="ko-KR" altLang="en-US" dirty="0" err="1"/>
              <a:t>메서드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 err="1"/>
              <a:t>파라미터</a:t>
            </a:r>
            <a:r>
              <a:rPr lang="ko-KR" altLang="en-US" dirty="0"/>
              <a:t> 변수 선언이 일치해야 함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/>
              <a:t>접근제한자는</a:t>
            </a:r>
            <a:r>
              <a:rPr lang="ko-KR" altLang="en-US" dirty="0"/>
              <a:t> 같거나 </a:t>
            </a:r>
            <a:r>
              <a:rPr lang="en-US" altLang="ko-KR" dirty="0"/>
              <a:t>more public </a:t>
            </a:r>
            <a:r>
              <a:rPr lang="ko-KR" altLang="en-US" dirty="0"/>
              <a:t>해야 함</a:t>
            </a:r>
          </a:p>
        </p:txBody>
      </p:sp>
    </p:spTree>
    <p:extLst>
      <p:ext uri="{BB962C8B-B14F-4D97-AF65-F5344CB8AC3E}">
        <p14:creationId xmlns:p14="http://schemas.microsoft.com/office/powerpoint/2010/main" val="5716070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와 </a:t>
            </a:r>
            <a:r>
              <a:rPr lang="en-US" altLang="ko-KR" dirty="0"/>
              <a:t>super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273050" indent="-273050"/>
            <a:r>
              <a:rPr lang="en-US" altLang="ko-KR" dirty="0"/>
              <a:t>2.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41481" y="1505000"/>
            <a:ext cx="437601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super</a:t>
            </a:r>
            <a:r>
              <a:rPr lang="ko-KR" altLang="en-US" dirty="0"/>
              <a:t>는 현재 객체의 부모 객체</a:t>
            </a:r>
            <a:r>
              <a:rPr lang="en-US" altLang="ko-KR" dirty="0"/>
              <a:t>, </a:t>
            </a:r>
            <a:r>
              <a:rPr lang="ko-KR" altLang="en-US" dirty="0"/>
              <a:t>한 단계 위 부모를 의미함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super.</a:t>
            </a:r>
          </a:p>
          <a:p>
            <a:pPr marL="560387" lvl="1" indent="-285750">
              <a:buFont typeface="Arial" pitchFamily="34" charset="0"/>
              <a:buChar char="•"/>
            </a:pPr>
            <a:r>
              <a:rPr lang="ko-KR" altLang="en-US" dirty="0"/>
              <a:t>부모의 변수 또는 </a:t>
            </a:r>
            <a:r>
              <a:rPr lang="ko-KR" altLang="en-US" dirty="0" err="1"/>
              <a:t>메서드를</a:t>
            </a:r>
            <a:r>
              <a:rPr lang="ko-KR" altLang="en-US" dirty="0"/>
              <a:t> 참조</a:t>
            </a:r>
            <a:endParaRPr lang="en-US" altLang="ko-KR" dirty="0"/>
          </a:p>
          <a:p>
            <a:pPr marL="560387" lvl="1" indent="-285750">
              <a:buFont typeface="Arial" pitchFamily="34" charset="0"/>
              <a:buChar char="•"/>
            </a:pPr>
            <a:r>
              <a:rPr lang="en-US" altLang="ko-KR" dirty="0"/>
              <a:t>super.name</a:t>
            </a:r>
          </a:p>
          <a:p>
            <a:pPr marL="560387" lvl="1" indent="-285750">
              <a:buFont typeface="Arial" pitchFamily="34" charset="0"/>
              <a:buChar char="•"/>
            </a:pPr>
            <a:r>
              <a:rPr lang="en-US" altLang="ko-KR" dirty="0" err="1"/>
              <a:t>super.go</a:t>
            </a:r>
            <a:r>
              <a:rPr lang="en-US" altLang="ko-KR" dirty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super()</a:t>
            </a:r>
          </a:p>
          <a:p>
            <a:pPr marL="560387" lvl="1" indent="-285750">
              <a:buFont typeface="Arial" pitchFamily="34" charset="0"/>
              <a:buChar char="•"/>
            </a:pPr>
            <a:r>
              <a:rPr lang="ko-KR" altLang="en-US" dirty="0"/>
              <a:t>부모의 </a:t>
            </a:r>
            <a:r>
              <a:rPr lang="ko-KR" altLang="en-US" dirty="0" err="1"/>
              <a:t>생성자를</a:t>
            </a:r>
            <a:r>
              <a:rPr lang="ko-KR" altLang="en-US" dirty="0"/>
              <a:t> 참조</a:t>
            </a:r>
            <a:endParaRPr lang="en-US" altLang="ko-KR" dirty="0"/>
          </a:p>
          <a:p>
            <a:pPr marL="560387" lvl="1" indent="-285750">
              <a:buFont typeface="Arial" pitchFamily="34" charset="0"/>
              <a:buChar char="•"/>
            </a:pPr>
            <a:r>
              <a:rPr lang="en-US" altLang="ko-KR" dirty="0"/>
              <a:t>super();</a:t>
            </a:r>
          </a:p>
          <a:p>
            <a:pPr marL="560387" lvl="1" indent="-285750">
              <a:buFont typeface="Arial" pitchFamily="34" charset="0"/>
              <a:buChar char="•"/>
            </a:pPr>
            <a:r>
              <a:rPr lang="en-US" altLang="ko-KR" dirty="0"/>
              <a:t>super(10, 20);</a:t>
            </a:r>
          </a:p>
          <a:p>
            <a:pPr marL="560387" lvl="1" indent="-285750">
              <a:buFont typeface="Arial" pitchFamily="34" charset="0"/>
              <a:buChar char="•"/>
            </a:pPr>
            <a:r>
              <a:rPr lang="en-US" altLang="ko-KR" dirty="0"/>
              <a:t>super("hello");</a:t>
            </a:r>
            <a:endParaRPr lang="ko-KR" altLang="en-US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3176" y="1484784"/>
            <a:ext cx="4953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this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현재 객체</a:t>
            </a:r>
            <a:r>
              <a:rPr lang="en-US" altLang="ko-KR" dirty="0"/>
              <a:t>(</a:t>
            </a:r>
            <a:r>
              <a:rPr lang="ko-KR" altLang="en-US" dirty="0"/>
              <a:t>자기 자신</a:t>
            </a:r>
            <a:r>
              <a:rPr lang="en-US" altLang="ko-KR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this.</a:t>
            </a:r>
          </a:p>
          <a:p>
            <a:pPr marL="560387" lvl="1" indent="-285750">
              <a:buFont typeface="Arial" pitchFamily="34" charset="0"/>
              <a:buChar char="•"/>
            </a:pPr>
            <a:r>
              <a:rPr lang="ko-KR" altLang="en-US" dirty="0"/>
              <a:t>변수 또는 </a:t>
            </a:r>
            <a:r>
              <a:rPr lang="ko-KR" altLang="en-US" dirty="0" err="1"/>
              <a:t>메서드를</a:t>
            </a:r>
            <a:r>
              <a:rPr lang="ko-KR" altLang="en-US" dirty="0"/>
              <a:t> 참조</a:t>
            </a:r>
            <a:endParaRPr lang="en-US" altLang="ko-KR" dirty="0"/>
          </a:p>
          <a:p>
            <a:pPr marL="560387" lvl="1" indent="-285750">
              <a:buFont typeface="Arial" pitchFamily="34" charset="0"/>
              <a:buChar char="•"/>
            </a:pPr>
            <a:r>
              <a:rPr lang="en-US" altLang="ko-KR" dirty="0"/>
              <a:t>this.name</a:t>
            </a:r>
          </a:p>
          <a:p>
            <a:pPr marL="560387" lvl="1" indent="-285750">
              <a:buFont typeface="Arial" pitchFamily="34" charset="0"/>
              <a:buChar char="•"/>
            </a:pPr>
            <a:r>
              <a:rPr lang="en-US" altLang="ko-KR" dirty="0" err="1"/>
              <a:t>this.go</a:t>
            </a:r>
            <a:r>
              <a:rPr lang="en-US" altLang="ko-KR" dirty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this()</a:t>
            </a:r>
          </a:p>
          <a:p>
            <a:pPr marL="560387" lvl="1" indent="-285750">
              <a:buFont typeface="Arial" pitchFamily="34" charset="0"/>
              <a:buChar char="•"/>
            </a:pPr>
            <a:r>
              <a:rPr lang="ko-KR" altLang="en-US" dirty="0"/>
              <a:t>자기 자신 클래스 내의 다른 </a:t>
            </a:r>
            <a:r>
              <a:rPr lang="ko-KR" altLang="en-US" dirty="0" err="1"/>
              <a:t>생성자를</a:t>
            </a:r>
            <a:r>
              <a:rPr lang="ko-KR" altLang="en-US" dirty="0"/>
              <a:t> 참조</a:t>
            </a:r>
            <a:endParaRPr lang="en-US" altLang="ko-KR" dirty="0"/>
          </a:p>
          <a:p>
            <a:pPr marL="560387" lvl="1" indent="-285750">
              <a:buFont typeface="Arial" pitchFamily="34" charset="0"/>
              <a:buChar char="•"/>
            </a:pPr>
            <a:r>
              <a:rPr lang="en-US" altLang="ko-KR" dirty="0"/>
              <a:t>this();</a:t>
            </a:r>
          </a:p>
          <a:p>
            <a:pPr marL="560387" lvl="1" indent="-285750">
              <a:buFont typeface="Arial" pitchFamily="34" charset="0"/>
              <a:buChar char="•"/>
            </a:pPr>
            <a:r>
              <a:rPr lang="en-US" altLang="ko-KR" dirty="0"/>
              <a:t>this("hello");</a:t>
            </a: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386921" y="5572140"/>
            <a:ext cx="9132158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altLang="ko-KR" sz="2000" dirty="0">
                <a:latin typeface="휴먼옛체" pitchFamily="18" charset="-127"/>
                <a:ea typeface="휴먼옛체" pitchFamily="18" charset="-127"/>
              </a:rPr>
              <a:t>* </a:t>
            </a:r>
            <a:r>
              <a:rPr kumimoji="0" lang="ko-KR" altLang="en-US" sz="2000" dirty="0" err="1">
                <a:latin typeface="휴먼옛체" pitchFamily="18" charset="-127"/>
                <a:ea typeface="휴먼옛체" pitchFamily="18" charset="-127"/>
              </a:rPr>
              <a:t>생성자</a:t>
            </a:r>
            <a:r>
              <a:rPr kumimoji="0" lang="ko-KR" altLang="en-US" sz="2000" dirty="0">
                <a:latin typeface="휴먼옛체" pitchFamily="18" charset="-127"/>
                <a:ea typeface="휴먼옛체" pitchFamily="18" charset="-127"/>
              </a:rPr>
              <a:t> 안에 </a:t>
            </a:r>
            <a:r>
              <a:rPr kumimoji="0" lang="en-US" altLang="ko-KR" sz="2000" dirty="0">
                <a:latin typeface="휴먼옛체" pitchFamily="18" charset="-127"/>
                <a:ea typeface="휴먼옛체" pitchFamily="18" charset="-127"/>
              </a:rPr>
              <a:t>this(), super() </a:t>
            </a:r>
            <a:r>
              <a:rPr kumimoji="0" lang="ko-KR" altLang="en-US" sz="2000" dirty="0" err="1">
                <a:latin typeface="휴먼옛체" pitchFamily="18" charset="-127"/>
                <a:ea typeface="휴먼옛체" pitchFamily="18" charset="-127"/>
              </a:rPr>
              <a:t>생략시</a:t>
            </a:r>
            <a:r>
              <a:rPr kumimoji="0" lang="ko-KR" altLang="en-US" sz="2000" dirty="0">
                <a:latin typeface="휴먼옛체" pitchFamily="18" charset="-127"/>
                <a:ea typeface="휴먼옛체" pitchFamily="18" charset="-127"/>
              </a:rPr>
              <a:t> 자동으로 </a:t>
            </a:r>
            <a:r>
              <a:rPr kumimoji="0" lang="en-US" altLang="ko-KR" sz="2000" dirty="0">
                <a:latin typeface="휴먼옛체" pitchFamily="18" charset="-127"/>
                <a:ea typeface="휴먼옛체" pitchFamily="18" charset="-127"/>
              </a:rPr>
              <a:t>super() </a:t>
            </a:r>
            <a:r>
              <a:rPr kumimoji="0" lang="ko-KR" altLang="en-US" sz="2000" dirty="0">
                <a:latin typeface="휴먼옛체" pitchFamily="18" charset="-127"/>
                <a:ea typeface="휴먼옛체" pitchFamily="18" charset="-127"/>
              </a:rPr>
              <a:t>삽입 됨</a:t>
            </a:r>
            <a:endParaRPr kumimoji="0" lang="en-US" altLang="ko-KR" sz="2000" dirty="0"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635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와 </a:t>
            </a:r>
            <a:r>
              <a:rPr lang="en-US" altLang="ko-KR" dirty="0"/>
              <a:t>super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273050" indent="-273050"/>
            <a:r>
              <a:rPr lang="en-US" altLang="ko-KR" dirty="0"/>
              <a:t>2.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96752"/>
            <a:ext cx="7056784" cy="5047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49"/>
          <a:stretch/>
        </p:blipFill>
        <p:spPr bwMode="auto">
          <a:xfrm>
            <a:off x="4304928" y="1903330"/>
            <a:ext cx="5385172" cy="344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3656856" y="3212976"/>
            <a:ext cx="1512168" cy="507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1641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접근</a:t>
            </a:r>
            <a:r>
              <a:rPr lang="en-US" altLang="ko-KR" dirty="0"/>
              <a:t> </a:t>
            </a:r>
            <a:r>
              <a:rPr lang="ko-KR" altLang="en-US" dirty="0" err="1"/>
              <a:t>제한자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70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접근 </a:t>
            </a:r>
            <a:r>
              <a:rPr lang="ko-KR" altLang="en-US" dirty="0" err="1"/>
              <a:t>제한자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접근 </a:t>
            </a:r>
            <a:r>
              <a:rPr lang="ko-KR" altLang="en-US" dirty="0" err="1"/>
              <a:t>제한자</a:t>
            </a:r>
            <a:endParaRPr lang="ko-KR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88" y="2852936"/>
            <a:ext cx="8784228" cy="206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8504" y="1412776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/>
            <a:r>
              <a:rPr lang="ko-KR" altLang="en-US" dirty="0" err="1"/>
              <a:t>접근제한자는</a:t>
            </a:r>
            <a:r>
              <a:rPr lang="ko-KR" altLang="en-US" dirty="0"/>
              <a:t> 클래스와 클래스 변수</a:t>
            </a:r>
            <a:r>
              <a:rPr lang="en-US" altLang="ko-KR" dirty="0"/>
              <a:t>, </a:t>
            </a:r>
            <a:r>
              <a:rPr lang="ko-KR" altLang="en-US" dirty="0" err="1"/>
              <a:t>메서드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ko-KR" altLang="en-US" dirty="0"/>
              <a:t> 등의 접근을 제어할 수 있는 </a:t>
            </a:r>
            <a:r>
              <a:rPr lang="ko-KR" altLang="en-US" dirty="0" err="1"/>
              <a:t>제한자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8988" y="1988840"/>
            <a:ext cx="8784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dirty="0"/>
              <a:t>public, private, protected</a:t>
            </a:r>
            <a:r>
              <a:rPr lang="ko-KR" altLang="en-US" dirty="0"/>
              <a:t>와 </a:t>
            </a:r>
            <a:r>
              <a:rPr lang="ko-KR" altLang="en-US" dirty="0" err="1"/>
              <a:t>접근제한자를</a:t>
            </a:r>
            <a:r>
              <a:rPr lang="ko-KR" altLang="en-US" dirty="0"/>
              <a:t> 붙이지 않았을 경우에 해당하는 </a:t>
            </a:r>
            <a:r>
              <a:rPr lang="en-US" altLang="ko-KR" i="1" dirty="0"/>
              <a:t>package</a:t>
            </a:r>
            <a:r>
              <a:rPr lang="ko-KR" altLang="en-US" dirty="0"/>
              <a:t> </a:t>
            </a:r>
            <a:r>
              <a:rPr lang="en-US" altLang="ko-KR" i="1" dirty="0"/>
              <a:t>friendly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328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접근 제한자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접근 </a:t>
            </a:r>
            <a:r>
              <a:rPr lang="ko-KR" altLang="en-US" dirty="0" err="1"/>
              <a:t>제한자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35375" y="1700807"/>
            <a:ext cx="1950217" cy="936104"/>
            <a:chOff x="1547664" y="1268760"/>
            <a:chExt cx="1800200" cy="936104"/>
          </a:xfrm>
        </p:grpSpPr>
        <p:sp>
          <p:nvSpPr>
            <p:cNvPr id="7" name="직사각형 6"/>
            <p:cNvSpPr/>
            <p:nvPr/>
          </p:nvSpPr>
          <p:spPr>
            <a:xfrm>
              <a:off x="1547664" y="1268760"/>
              <a:ext cx="792088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+mn-ea"/>
                </a:rPr>
                <a:t>com.abc</a:t>
              </a:r>
              <a:endParaRPr lang="ko-KR" alt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547664" y="1484784"/>
              <a:ext cx="1800200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51498" y="1331475"/>
            <a:ext cx="148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패키지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69402" y="2060847"/>
            <a:ext cx="523180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93471" y="2060847"/>
            <a:ext cx="858095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Animal</a:t>
            </a:r>
            <a:endParaRPr lang="ko-KR" altLang="en-US" sz="1400">
              <a:solidFill>
                <a:schemeClr val="tx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35375" y="3032955"/>
            <a:ext cx="1950217" cy="936104"/>
            <a:chOff x="955731" y="3501007"/>
            <a:chExt cx="1800200" cy="936104"/>
          </a:xfrm>
        </p:grpSpPr>
        <p:grpSp>
          <p:nvGrpSpPr>
            <p:cNvPr id="10" name="그룹 9"/>
            <p:cNvGrpSpPr/>
            <p:nvPr/>
          </p:nvGrpSpPr>
          <p:grpSpPr>
            <a:xfrm>
              <a:off x="955731" y="3501007"/>
              <a:ext cx="1800200" cy="936104"/>
              <a:chOff x="1547664" y="1268760"/>
              <a:chExt cx="1800200" cy="93610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547664" y="1268760"/>
                <a:ext cx="792088" cy="2160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+mn-ea"/>
                  </a:rPr>
                  <a:t>com.xyz</a:t>
                </a:r>
                <a:endParaRPr lang="ko-KR" altLang="en-US" sz="14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547664" y="1484784"/>
                <a:ext cx="1800200" cy="7200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1171755" y="3861047"/>
              <a:ext cx="657647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main( )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2531" y="3861047"/>
              <a:ext cx="482935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Dog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43466" y="4149079"/>
              <a:ext cx="482935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Fish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090522" y="1584878"/>
            <a:ext cx="2028225" cy="1575394"/>
            <a:chOff x="5004048" y="1520788"/>
            <a:chExt cx="1872208" cy="1575394"/>
          </a:xfrm>
        </p:grpSpPr>
        <p:sp>
          <p:nvSpPr>
            <p:cNvPr id="19" name="직사각형 18"/>
            <p:cNvSpPr/>
            <p:nvPr/>
          </p:nvSpPr>
          <p:spPr>
            <a:xfrm>
              <a:off x="5004048" y="1520788"/>
              <a:ext cx="1872208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Animal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04048" y="1740073"/>
              <a:ext cx="1872208" cy="8968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</a:rPr>
                <a:t>+ String name</a:t>
              </a:r>
            </a:p>
            <a:p>
              <a:r>
                <a:rPr lang="en-US" altLang="ko-KR" sz="1400">
                  <a:solidFill>
                    <a:schemeClr val="tx1"/>
                  </a:solidFill>
                </a:rPr>
                <a:t># int age</a:t>
              </a:r>
            </a:p>
            <a:p>
              <a:r>
                <a:rPr lang="en-US" altLang="ko-KR" sz="1400">
                  <a:solidFill>
                    <a:schemeClr val="tx1"/>
                  </a:solidFill>
                </a:rPr>
                <a:t>   String color</a:t>
              </a:r>
            </a:p>
            <a:p>
              <a:r>
                <a:rPr lang="en-US" altLang="ko-KR" sz="1400">
                  <a:solidFill>
                    <a:schemeClr val="tx1"/>
                  </a:solidFill>
                </a:rPr>
                <a:t>-  String kind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004048" y="2636911"/>
              <a:ext cx="1872208" cy="4592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</a:rPr>
                <a:t>getDetails()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307263" y="1516537"/>
            <a:ext cx="1985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+ public</a:t>
            </a:r>
          </a:p>
          <a:p>
            <a:r>
              <a:rPr lang="en-US" altLang="ko-KR" sz="1400"/>
              <a:t># protected</a:t>
            </a:r>
          </a:p>
          <a:p>
            <a:r>
              <a:rPr lang="en-US" altLang="ko-KR" sz="1400"/>
              <a:t>~(</a:t>
            </a:r>
            <a:r>
              <a:rPr lang="ko-KR" altLang="en-US" sz="1400"/>
              <a:t>공백</a:t>
            </a:r>
            <a:r>
              <a:rPr lang="en-US" altLang="ko-KR" sz="1400"/>
              <a:t>) </a:t>
            </a:r>
            <a:r>
              <a:rPr lang="en-US" altLang="ko-KR" sz="1400" i="1"/>
              <a:t>package friendly</a:t>
            </a:r>
            <a:r>
              <a:rPr lang="en-US" altLang="ko-KR" sz="1400"/>
              <a:t> </a:t>
            </a:r>
          </a:p>
          <a:p>
            <a:r>
              <a:rPr lang="en-US" altLang="ko-KR" sz="1400"/>
              <a:t>- private</a:t>
            </a:r>
            <a:endParaRPr lang="ko-KR" altLang="en-US" sz="1400"/>
          </a:p>
        </p:txBody>
      </p:sp>
      <p:grpSp>
        <p:nvGrpSpPr>
          <p:cNvPr id="23" name="그룹 22"/>
          <p:cNvGrpSpPr/>
          <p:nvPr/>
        </p:nvGrpSpPr>
        <p:grpSpPr>
          <a:xfrm rot="16014171">
            <a:off x="1702101" y="2661459"/>
            <a:ext cx="1112639" cy="351039"/>
            <a:chOff x="3995936" y="5283206"/>
            <a:chExt cx="1159049" cy="324036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3995936" y="5445224"/>
              <a:ext cx="9361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이등변 삼각형 24"/>
            <p:cNvSpPr/>
            <p:nvPr/>
          </p:nvSpPr>
          <p:spPr>
            <a:xfrm rot="5400000">
              <a:off x="4884955" y="5337212"/>
              <a:ext cx="324036" cy="216024"/>
            </a:xfrm>
            <a:prstGeom prst="triangl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130576" y="2319843"/>
            <a:ext cx="668643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main( )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9116" y="4293097"/>
            <a:ext cx="6922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name : </a:t>
            </a:r>
            <a:r>
              <a:rPr lang="en-US" altLang="ko-KR" sz="1600" dirty="0" err="1">
                <a:latin typeface="+mn-ea"/>
              </a:rPr>
              <a:t>com.abc</a:t>
            </a:r>
            <a:r>
              <a:rPr lang="ko-KR" altLang="en-US" sz="1600" dirty="0">
                <a:latin typeface="+mn-ea"/>
              </a:rPr>
              <a:t>의 모든 클래스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 외 모든 클래스에서 접근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age : </a:t>
            </a:r>
            <a:r>
              <a:rPr lang="en-US" altLang="ko-KR" sz="1600" dirty="0" err="1">
                <a:latin typeface="+mn-ea"/>
              </a:rPr>
              <a:t>com.abc</a:t>
            </a:r>
            <a:r>
              <a:rPr lang="ko-KR" altLang="en-US" sz="1600" dirty="0">
                <a:latin typeface="+mn-ea"/>
              </a:rPr>
              <a:t>의 모든 클래스에서 접근 가능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패키지가 다른 경우 접근 못함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 </a:t>
            </a:r>
            <a:r>
              <a:rPr lang="ko-KR" altLang="en-US" sz="1600" dirty="0">
                <a:latin typeface="+mn-ea"/>
              </a:rPr>
              <a:t>단 상속관계가 있을 경우 예외 </a:t>
            </a:r>
            <a:r>
              <a:rPr lang="en-US" altLang="ko-KR" sz="1600" dirty="0" err="1">
                <a:latin typeface="+mn-ea"/>
              </a:rPr>
              <a:t>com.xyz.Dog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에서 접근 가능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color : </a:t>
            </a:r>
            <a:r>
              <a:rPr lang="en-US" altLang="ko-KR" sz="1600" dirty="0" err="1">
                <a:latin typeface="+mn-ea"/>
              </a:rPr>
              <a:t>com.abc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의 모든 클래스에서 접근 가능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패키지 다른 경우 절대 접근 못함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kind : Animal </a:t>
            </a:r>
            <a:r>
              <a:rPr lang="ko-KR" altLang="en-US" sz="1600" dirty="0">
                <a:latin typeface="+mn-ea"/>
              </a:rPr>
              <a:t>클래스 안에서 만 참조 가능</a:t>
            </a:r>
          </a:p>
        </p:txBody>
      </p:sp>
    </p:spTree>
    <p:extLst>
      <p:ext uri="{BB962C8B-B14F-4D97-AF65-F5344CB8AC3E}">
        <p14:creationId xmlns:p14="http://schemas.microsoft.com/office/powerpoint/2010/main" val="6471862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접근 </a:t>
            </a:r>
            <a:r>
              <a:rPr lang="ko-KR" altLang="en-US" dirty="0" err="1"/>
              <a:t>제한자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접근 </a:t>
            </a:r>
            <a:r>
              <a:rPr lang="ko-KR" altLang="en-US" dirty="0" err="1"/>
              <a:t>제한자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3100239"/>
            <a:ext cx="5391001" cy="3378240"/>
            <a:chOff x="1002159" y="2519080"/>
            <a:chExt cx="6516242" cy="4648200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201"/>
            <a:stretch/>
          </p:blipFill>
          <p:spPr bwMode="auto">
            <a:xfrm>
              <a:off x="1002159" y="2519080"/>
              <a:ext cx="6516241" cy="275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94"/>
            <a:stretch/>
          </p:blipFill>
          <p:spPr bwMode="auto">
            <a:xfrm>
              <a:off x="1040259" y="5271805"/>
              <a:ext cx="6478142" cy="189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385"/>
          <a:stretch/>
        </p:blipFill>
        <p:spPr bwMode="auto">
          <a:xfrm>
            <a:off x="5198492" y="1052736"/>
            <a:ext cx="470750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928664" y="1086024"/>
            <a:ext cx="3096344" cy="260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193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4810983" y="3597575"/>
            <a:ext cx="4337528" cy="2639737"/>
          </a:xfrm>
        </p:spPr>
        <p:txBody>
          <a:bodyPr/>
          <a:lstStyle/>
          <a:p>
            <a:r>
              <a:rPr lang="ko-KR" altLang="en-US" sz="1100" dirty="0" err="1"/>
              <a:t>다형적</a:t>
            </a:r>
            <a:r>
              <a:rPr lang="ko-KR" altLang="en-US" sz="1100" dirty="0"/>
              <a:t> 객체</a:t>
            </a:r>
          </a:p>
          <a:p>
            <a:r>
              <a:rPr lang="en-US" altLang="ko-KR" sz="1100" dirty="0"/>
              <a:t>Virtual Method Invocation</a:t>
            </a:r>
          </a:p>
          <a:p>
            <a:r>
              <a:rPr lang="ko-KR" altLang="en-US" sz="1100" dirty="0"/>
              <a:t>이종모음</a:t>
            </a:r>
            <a:r>
              <a:rPr lang="en-US" altLang="ko-KR" sz="1100" dirty="0"/>
              <a:t>(Heterogeneous collection)</a:t>
            </a:r>
          </a:p>
          <a:p>
            <a:r>
              <a:rPr lang="en-US" altLang="ko-KR" sz="1100" dirty="0"/>
              <a:t>Wrapper class</a:t>
            </a:r>
          </a:p>
          <a:p>
            <a:r>
              <a:rPr lang="ko-KR" altLang="en-US" sz="1100" dirty="0" err="1"/>
              <a:t>다형적</a:t>
            </a:r>
            <a:r>
              <a:rPr lang="ko-KR" altLang="en-US" sz="1100" dirty="0"/>
              <a:t> 인자</a:t>
            </a:r>
          </a:p>
          <a:p>
            <a:r>
              <a:rPr lang="en-US" altLang="ko-KR" sz="1100" dirty="0" err="1"/>
              <a:t>instanceof</a:t>
            </a:r>
            <a:endParaRPr lang="en-US" altLang="ko-KR" sz="1100" dirty="0"/>
          </a:p>
          <a:p>
            <a:r>
              <a:rPr lang="ko-KR" altLang="en-US" sz="1100" dirty="0"/>
              <a:t>중복</a:t>
            </a:r>
            <a:r>
              <a:rPr lang="en-US" altLang="ko-KR" sz="1100" dirty="0"/>
              <a:t>(Overloading)</a:t>
            </a:r>
          </a:p>
          <a:p>
            <a:r>
              <a:rPr lang="en-US" altLang="ko-KR" sz="1100" dirty="0"/>
              <a:t>static variable</a:t>
            </a:r>
          </a:p>
          <a:p>
            <a:r>
              <a:rPr lang="en-US" altLang="ko-KR" sz="1100" dirty="0"/>
              <a:t>static method</a:t>
            </a:r>
          </a:p>
          <a:p>
            <a:r>
              <a:rPr lang="en-US" altLang="ko-KR" sz="1100" dirty="0"/>
              <a:t>static initializer</a:t>
            </a:r>
          </a:p>
          <a:p>
            <a:r>
              <a:rPr lang="en-US" altLang="ko-KR" sz="1100" dirty="0"/>
              <a:t>static </a:t>
            </a:r>
            <a:r>
              <a:rPr lang="ko-KR" altLang="en-US" sz="1100" dirty="0"/>
              <a:t>정리</a:t>
            </a:r>
          </a:p>
          <a:p>
            <a:r>
              <a:rPr lang="en-US" altLang="ko-KR" sz="1100" dirty="0"/>
              <a:t>instance initializer</a:t>
            </a:r>
          </a:p>
          <a:p>
            <a:r>
              <a:rPr lang="en-US" altLang="ko-KR" sz="1100" dirty="0"/>
              <a:t>Singleton Design Pattern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441879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다형적 객체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6" y="1196752"/>
            <a:ext cx="7765062" cy="415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57056" y="1844824"/>
            <a:ext cx="413729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Person </a:t>
            </a:r>
            <a:r>
              <a:rPr lang="ko-KR" altLang="en-US" dirty="0"/>
              <a:t>타입 변수 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en-US" altLang="ko-KR" dirty="0"/>
              <a:t>Person </a:t>
            </a:r>
            <a:r>
              <a:rPr lang="ko-KR" altLang="en-US" dirty="0"/>
              <a:t>클래스의 하위 타입 객체를 가질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다형성은 상속을 전제로 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01" y="4725144"/>
            <a:ext cx="39528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20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Virtual Method Invocation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391940"/>
            <a:ext cx="87630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57056" y="1844824"/>
            <a:ext cx="403244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다형적 객체로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호출하면 자식 클래스의 재정의된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호출한다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반드시 부모 클래스에 선언되어 있는 </a:t>
            </a:r>
            <a:r>
              <a:rPr lang="ko-KR" altLang="en-US" dirty="0" err="1"/>
              <a:t>메서드만</a:t>
            </a:r>
            <a:r>
              <a:rPr lang="ko-KR" altLang="en-US" dirty="0"/>
              <a:t> 호출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4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이클립스 기본화면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1.4. </a:t>
            </a:r>
            <a:r>
              <a:rPr lang="ko-KR" altLang="en-US"/>
              <a:t>이클립스를 이용한 개발</a:t>
            </a:r>
            <a:endParaRPr lang="ko-KR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8321" y="1762720"/>
            <a:ext cx="7145735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089211" y="1916708"/>
            <a:ext cx="3511815" cy="1444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89211" y="2094507"/>
            <a:ext cx="5300398" cy="1397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43382" y="2061171"/>
            <a:ext cx="1322520" cy="17303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2456" y="1556345"/>
            <a:ext cx="3042312" cy="36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70C0"/>
                </a:solidFill>
                <a:latin typeface="+mn-ea"/>
              </a:rPr>
              <a:t>워크 벤치</a:t>
            </a:r>
            <a:r>
              <a:rPr kumimoji="0" lang="en-US" altLang="ko-KR" dirty="0">
                <a:solidFill>
                  <a:srgbClr val="0070C0"/>
                </a:solidFill>
                <a:latin typeface="+mn-ea"/>
              </a:rPr>
              <a:t>(Workbench)</a:t>
            </a:r>
            <a:endParaRPr kumimoji="0" lang="ko-KR" altLang="en-US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862552" y="1556346"/>
            <a:ext cx="10118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퍼스펙티브바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rot="5400000">
            <a:off x="7953635" y="1916642"/>
            <a:ext cx="287338" cy="171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685860" y="1850033"/>
            <a:ext cx="5982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메뉴바</a:t>
            </a:r>
          </a:p>
        </p:txBody>
      </p:sp>
      <p:cxnSp>
        <p:nvCxnSpPr>
          <p:cNvPr id="14" name="직선 화살표 연결선 13"/>
          <p:cNvCxnSpPr>
            <a:stCxn id="13" idx="3"/>
            <a:endCxn id="7" idx="1"/>
          </p:cNvCxnSpPr>
          <p:nvPr/>
        </p:nvCxnSpPr>
        <p:spPr>
          <a:xfrm>
            <a:off x="1284101" y="1988533"/>
            <a:ext cx="805110" cy="4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777010" y="2026246"/>
            <a:ext cx="4603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툴바</a:t>
            </a:r>
          </a:p>
        </p:txBody>
      </p:sp>
      <p:cxnSp>
        <p:nvCxnSpPr>
          <p:cNvPr id="16" name="직선 화살표 연결선 15"/>
          <p:cNvCxnSpPr>
            <a:stCxn id="15" idx="3"/>
            <a:endCxn id="8" idx="1"/>
          </p:cNvCxnSpPr>
          <p:nvPr/>
        </p:nvCxnSpPr>
        <p:spPr>
          <a:xfrm flipV="1">
            <a:off x="1237392" y="2164357"/>
            <a:ext cx="851819" cy="3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중괄호 16"/>
          <p:cNvSpPr/>
          <p:nvPr/>
        </p:nvSpPr>
        <p:spPr>
          <a:xfrm>
            <a:off x="1700538" y="1989732"/>
            <a:ext cx="388673" cy="3887788"/>
          </a:xfrm>
          <a:prstGeom prst="leftBrace">
            <a:avLst>
              <a:gd name="adj1" fmla="val 41591"/>
              <a:gd name="adj2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438211" y="3356571"/>
            <a:ext cx="11624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latin typeface="+mn-ea"/>
              </a:rPr>
              <a:t>퍼스펙티브</a:t>
            </a:r>
            <a:endParaRPr kumimoji="0" lang="en-US" altLang="ko-KR" sz="1200">
              <a:latin typeface="+mn-ea"/>
            </a:endParaRPr>
          </a:p>
          <a:p>
            <a:r>
              <a:rPr kumimoji="0" lang="en-US" altLang="ko-KR" sz="1200">
                <a:latin typeface="+mn-ea"/>
              </a:rPr>
              <a:t>(Perspective)</a:t>
            </a:r>
            <a:endParaRPr kumimoji="0" lang="ko-KR" altLang="en-US" sz="1200">
              <a:latin typeface="+mn-ea"/>
            </a:endParaRPr>
          </a:p>
        </p:txBody>
      </p:sp>
      <p:sp>
        <p:nvSpPr>
          <p:cNvPr id="19" name="TextBox 24"/>
          <p:cNvSpPr txBox="1">
            <a:spLocks noChangeArrowheads="1"/>
          </p:cNvSpPr>
          <p:nvPr/>
        </p:nvSpPr>
        <p:spPr bwMode="auto">
          <a:xfrm>
            <a:off x="348782" y="3810595"/>
            <a:ext cx="132760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000" dirty="0" err="1">
                <a:latin typeface="+mn-ea"/>
              </a:rPr>
              <a:t>퍼스펙티브에</a:t>
            </a:r>
            <a:r>
              <a:rPr kumimoji="0" lang="ko-KR" altLang="en-US" sz="1000" dirty="0">
                <a:latin typeface="+mn-ea"/>
              </a:rPr>
              <a:t> 따라</a:t>
            </a:r>
            <a:endParaRPr kumimoji="0" lang="en-US" altLang="ko-KR" sz="1000" dirty="0">
              <a:latin typeface="+mn-ea"/>
            </a:endParaRPr>
          </a:p>
          <a:p>
            <a:r>
              <a:rPr kumimoji="0" lang="ko-KR" altLang="en-US" sz="1000" dirty="0">
                <a:latin typeface="+mn-ea"/>
              </a:rPr>
              <a:t>사용자에게 적합한 </a:t>
            </a:r>
            <a:endParaRPr kumimoji="0" lang="en-US" altLang="ko-KR" sz="1000" dirty="0">
              <a:latin typeface="+mn-ea"/>
            </a:endParaRPr>
          </a:p>
          <a:p>
            <a:r>
              <a:rPr kumimoji="0" lang="ko-KR" altLang="en-US" sz="1000" dirty="0" err="1">
                <a:latin typeface="+mn-ea"/>
              </a:rPr>
              <a:t>뷰와</a:t>
            </a:r>
            <a:r>
              <a:rPr kumimoji="0" lang="ko-KR" altLang="en-US" sz="1000" dirty="0">
                <a:latin typeface="+mn-ea"/>
              </a:rPr>
              <a:t> 메뉴가 배치된다</a:t>
            </a:r>
            <a:r>
              <a:rPr kumimoji="0" lang="en-US" altLang="ko-KR" sz="1000" dirty="0">
                <a:latin typeface="+mn-ea"/>
              </a:rPr>
              <a:t>.</a:t>
            </a:r>
            <a:endParaRPr kumimoji="0"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23102" y="2637432"/>
            <a:ext cx="1561571" cy="28797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95956" y="2492971"/>
            <a:ext cx="3432704" cy="194468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18565" y="5013921"/>
            <a:ext cx="4913445" cy="50323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019052" y="2637433"/>
            <a:ext cx="1169458" cy="18002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4" name="TextBox 32"/>
          <p:cNvSpPr txBox="1">
            <a:spLocks noChangeArrowheads="1"/>
          </p:cNvSpPr>
          <p:nvPr/>
        </p:nvSpPr>
        <p:spPr bwMode="auto">
          <a:xfrm>
            <a:off x="2402213" y="4653558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좌측 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5" name="TextBox 36"/>
          <p:cNvSpPr txBox="1">
            <a:spLocks noChangeArrowheads="1"/>
          </p:cNvSpPr>
          <p:nvPr/>
        </p:nvSpPr>
        <p:spPr bwMode="auto">
          <a:xfrm>
            <a:off x="5210634" y="3716933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중앙 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6" name="TextBox 37"/>
          <p:cNvSpPr txBox="1">
            <a:spLocks noChangeArrowheads="1"/>
          </p:cNvSpPr>
          <p:nvPr/>
        </p:nvSpPr>
        <p:spPr bwMode="auto">
          <a:xfrm>
            <a:off x="5288024" y="5085358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하단 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7" name="TextBox 38"/>
          <p:cNvSpPr txBox="1">
            <a:spLocks noChangeArrowheads="1"/>
          </p:cNvSpPr>
          <p:nvPr/>
        </p:nvSpPr>
        <p:spPr bwMode="auto">
          <a:xfrm>
            <a:off x="7939942" y="3356571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우측 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226795" y="5733057"/>
            <a:ext cx="326760" cy="1778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92650" y="6096348"/>
            <a:ext cx="593303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Fast </a:t>
            </a:r>
            <a:r>
              <a:rPr kumimoji="0"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뷰</a:t>
            </a:r>
            <a:r>
              <a:rPr kumimoji="0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0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kumimoji="0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잘 사용하지 않는 화면들을 최소화 시켜놓고 필요한 시점에만 잠깐 활성화 시킬 때 사용된다</a:t>
            </a:r>
            <a:r>
              <a:rPr kumimoji="0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kumimoji="0"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30" name="직선 화살표 연결선 29"/>
          <p:cNvCxnSpPr>
            <a:endCxn id="28" idx="2"/>
          </p:cNvCxnSpPr>
          <p:nvPr/>
        </p:nvCxnSpPr>
        <p:spPr>
          <a:xfrm rot="16200000" flipV="1">
            <a:off x="2298893" y="6002139"/>
            <a:ext cx="18256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94472" y="1124745"/>
            <a:ext cx="9517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Eclipse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기본화면은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메뉴바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,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툴바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,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퍼스펙티브바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, 4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개의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View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영역으로 크게 구분된다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이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4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개의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뷰를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 포함하는 전체 영역을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퍼스펙티브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(Perspective)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라고 하고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, Eclipse Window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전체를 워크벤치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(Workbench)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라 부른다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5842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이종모음</a:t>
            </a:r>
            <a:r>
              <a:rPr lang="en-US" altLang="ko-KR" dirty="0"/>
              <a:t>(Heterogeneous collection)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232241"/>
            <a:ext cx="7992888" cy="491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57056" y="1844824"/>
            <a:ext cx="403244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/>
              <a:t>다형성을</a:t>
            </a:r>
            <a:r>
              <a:rPr lang="ko-KR" altLang="en-US" dirty="0"/>
              <a:t> 배열에 적용하면 배열이 다른 타입 객체를 가질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20" y="4797152"/>
            <a:ext cx="4608512" cy="135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218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Wrapper class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130797"/>
            <a:ext cx="7056784" cy="507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092" y="2980084"/>
            <a:ext cx="3694400" cy="281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80572" y="913293"/>
            <a:ext cx="5117752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        Object[] </a:t>
            </a:r>
            <a:r>
              <a:rPr lang="en-US" altLang="ko-KR" sz="1600" dirty="0" err="1"/>
              <a:t>objArr</a:t>
            </a:r>
            <a:r>
              <a:rPr lang="en-US" altLang="ko-KR" sz="1600" dirty="0"/>
              <a:t> = new Object[5];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objArr</a:t>
            </a:r>
            <a:r>
              <a:rPr lang="en-US" altLang="ko-KR" sz="1600" dirty="0"/>
              <a:t>[0] = s1;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objArr</a:t>
            </a:r>
            <a:r>
              <a:rPr lang="en-US" altLang="ko-KR" sz="1600" dirty="0"/>
              <a:t>[1] = p2;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objArr</a:t>
            </a:r>
            <a:r>
              <a:rPr lang="en-US" altLang="ko-KR" sz="1600" dirty="0"/>
              <a:t>[2] = new </a:t>
            </a:r>
            <a:r>
              <a:rPr lang="en-US" altLang="ko-KR" sz="1600" dirty="0" err="1"/>
              <a:t>java.util.Date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objArr</a:t>
            </a:r>
            <a:r>
              <a:rPr lang="en-US" altLang="ko-KR" sz="1600" dirty="0"/>
              <a:t>[3] = new String("</a:t>
            </a:r>
            <a:r>
              <a:rPr lang="en-US" altLang="ko-KR" sz="1600" dirty="0" err="1"/>
              <a:t>HelloWorld</a:t>
            </a:r>
            <a:r>
              <a:rPr lang="en-US" altLang="ko-KR" sz="1600" dirty="0"/>
              <a:t>");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        </a:t>
            </a:r>
            <a:r>
              <a:rPr lang="en-US" altLang="ko-KR" sz="1600" dirty="0" err="1">
                <a:solidFill>
                  <a:srgbClr val="FF0000"/>
                </a:solidFill>
              </a:rPr>
              <a:t>objArr</a:t>
            </a:r>
            <a:r>
              <a:rPr lang="en-US" altLang="ko-KR" sz="1600" dirty="0">
                <a:solidFill>
                  <a:srgbClr val="FF0000"/>
                </a:solidFill>
              </a:rPr>
              <a:t>[4] = 10; //1.4 </a:t>
            </a:r>
            <a:r>
              <a:rPr lang="ko-KR" altLang="en-US" sz="1600" dirty="0">
                <a:solidFill>
                  <a:srgbClr val="FF0000"/>
                </a:solidFill>
              </a:rPr>
              <a:t>까지 이것이 불가능 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600" dirty="0"/>
              <a:t>그래서 </a:t>
            </a:r>
            <a:r>
              <a:rPr lang="en-US" altLang="ko-KR" sz="1600" dirty="0"/>
              <a:t>Wrapper class</a:t>
            </a:r>
            <a:r>
              <a:rPr lang="ko-KR" altLang="en-US" sz="1600" dirty="0"/>
              <a:t>를 통해 기본 데이터 타입을 참조 데이터 타입으로 변환해서 사용</a:t>
            </a:r>
            <a:r>
              <a:rPr lang="en-US" altLang="ko-KR" sz="1600" dirty="0"/>
              <a:t> </a:t>
            </a:r>
            <a:r>
              <a:rPr lang="ko-KR" altLang="en-US" sz="1600" dirty="0"/>
              <a:t>했었음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294143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다형적 인자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1227212"/>
            <a:ext cx="7295157" cy="498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1072" y="1644432"/>
            <a:ext cx="403244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/>
              <a:t>파라미터와</a:t>
            </a:r>
            <a:r>
              <a:rPr lang="ko-KR" altLang="en-US" dirty="0"/>
              <a:t> </a:t>
            </a:r>
            <a:r>
              <a:rPr lang="ko-KR" altLang="en-US" dirty="0" err="1"/>
              <a:t>리턴타입에도</a:t>
            </a:r>
            <a:r>
              <a:rPr lang="ko-KR" altLang="en-US" dirty="0"/>
              <a:t> </a:t>
            </a:r>
            <a:r>
              <a:rPr lang="ko-KR" altLang="en-US" dirty="0" err="1"/>
              <a:t>다형성이</a:t>
            </a:r>
            <a:r>
              <a:rPr lang="ko-KR" altLang="en-US" dirty="0"/>
              <a:t> 적용될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9614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instanceof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052736"/>
            <a:ext cx="5612755" cy="523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57056" y="1844824"/>
            <a:ext cx="403244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/>
              <a:t>instanceof</a:t>
            </a:r>
            <a:r>
              <a:rPr lang="ko-KR" altLang="en-US" dirty="0"/>
              <a:t>는 키워드</a:t>
            </a:r>
            <a:r>
              <a:rPr lang="en-US" altLang="ko-KR" dirty="0"/>
              <a:t>(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  <a:r>
              <a:rPr lang="ko-KR" altLang="en-US" dirty="0"/>
              <a:t>임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객체가 어떤 클래스의 타입인지 확인</a:t>
            </a:r>
          </a:p>
        </p:txBody>
      </p:sp>
    </p:spTree>
    <p:extLst>
      <p:ext uri="{BB962C8B-B14F-4D97-AF65-F5344CB8AC3E}">
        <p14:creationId xmlns:p14="http://schemas.microsoft.com/office/powerpoint/2010/main" val="40529809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ko-KR" altLang="en-US" dirty="0"/>
              <a:t>중복</a:t>
            </a:r>
            <a:r>
              <a:rPr lang="en-US" altLang="ko-KR" dirty="0"/>
              <a:t>(Overloading)</a:t>
            </a:r>
            <a:endParaRPr lang="ko-KR" altLang="en-US" dirty="0"/>
          </a:p>
        </p:txBody>
      </p:sp>
      <p:sp>
        <p:nvSpPr>
          <p:cNvPr id="65539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72480" y="1268760"/>
            <a:ext cx="6264696" cy="4789580"/>
            <a:chOff x="1138238" y="895350"/>
            <a:chExt cx="7639993" cy="6482680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238" y="895350"/>
              <a:ext cx="7629525" cy="5067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756" y="5949280"/>
              <a:ext cx="761047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4448944" y="1196752"/>
            <a:ext cx="525658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동일 클래스 내에서 같은 이름의 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또는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선언하는 것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규칙</a:t>
            </a:r>
            <a:endParaRPr lang="en-US" altLang="ko-KR" sz="16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600" dirty="0"/>
              <a:t>이름은 동일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600" dirty="0" err="1"/>
              <a:t>파라미터</a:t>
            </a:r>
            <a:r>
              <a:rPr lang="ko-KR" altLang="en-US" sz="1600" dirty="0"/>
              <a:t> 개수</a:t>
            </a:r>
            <a:r>
              <a:rPr lang="en-US" altLang="ko-KR" sz="1600" dirty="0"/>
              <a:t>, </a:t>
            </a:r>
            <a:r>
              <a:rPr lang="ko-KR" altLang="en-US" sz="1600" dirty="0"/>
              <a:t>순서</a:t>
            </a:r>
            <a:r>
              <a:rPr lang="en-US" altLang="ko-KR" sz="1600" dirty="0"/>
              <a:t>, </a:t>
            </a:r>
            <a:r>
              <a:rPr lang="ko-KR" altLang="en-US" sz="1600" dirty="0"/>
              <a:t>타입이 반드시 달라야 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600" dirty="0" err="1"/>
              <a:t>리턴타입은</a:t>
            </a:r>
            <a:r>
              <a:rPr lang="ko-KR" altLang="en-US" sz="1600" dirty="0"/>
              <a:t> 고려 안 함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600" dirty="0"/>
              <a:t>접근 </a:t>
            </a:r>
            <a:r>
              <a:rPr lang="ko-KR" altLang="en-US" sz="1600" dirty="0" err="1"/>
              <a:t>제한자는</a:t>
            </a:r>
            <a:r>
              <a:rPr lang="ko-KR" altLang="en-US" sz="1600" dirty="0"/>
              <a:t> 고려 안 함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println</a:t>
            </a:r>
            <a:r>
              <a:rPr lang="en-US" altLang="ko-KR" sz="1600" dirty="0"/>
              <a:t>, print </a:t>
            </a:r>
            <a:r>
              <a:rPr lang="ko-KR" altLang="en-US" sz="1600" dirty="0" err="1"/>
              <a:t>메서드들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93735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static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5680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static variable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273050" indent="-273050">
              <a:lnSpc>
                <a:spcPct val="90000"/>
              </a:lnSpc>
            </a:pPr>
            <a:r>
              <a:rPr lang="en-US" altLang="ko-KR" dirty="0"/>
              <a:t>5. static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0"/>
          <a:stretch/>
        </p:blipFill>
        <p:spPr bwMode="auto">
          <a:xfrm>
            <a:off x="281111" y="1124744"/>
            <a:ext cx="6817070" cy="5104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99" b="77110"/>
          <a:stretch/>
        </p:blipFill>
        <p:spPr bwMode="auto">
          <a:xfrm>
            <a:off x="5097016" y="1937097"/>
            <a:ext cx="3465016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321152" y="1196752"/>
            <a:ext cx="338437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객체</a:t>
            </a:r>
            <a:r>
              <a:rPr lang="en-US" altLang="ko-KR" sz="1600" dirty="0"/>
              <a:t> </a:t>
            </a:r>
            <a:r>
              <a:rPr lang="ko-KR" altLang="en-US" sz="1600" dirty="0"/>
              <a:t>생성 없이 참조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모든 객체가 같은 값을 가짐</a:t>
            </a:r>
          </a:p>
        </p:txBody>
      </p:sp>
    </p:spTree>
    <p:extLst>
      <p:ext uri="{BB962C8B-B14F-4D97-AF65-F5344CB8AC3E}">
        <p14:creationId xmlns:p14="http://schemas.microsoft.com/office/powerpoint/2010/main" val="34086095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static method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 static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57535" y="1230337"/>
            <a:ext cx="7581900" cy="2892425"/>
            <a:chOff x="344488" y="1628800"/>
            <a:chExt cx="7581900" cy="2892425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88" y="1628800"/>
              <a:ext cx="7581900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75" y="2663850"/>
              <a:ext cx="7553325" cy="1857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3789040"/>
            <a:ext cx="75628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673080" y="1250677"/>
            <a:ext cx="365936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객체</a:t>
            </a:r>
            <a:r>
              <a:rPr lang="en-US" altLang="ko-KR" sz="1600" dirty="0"/>
              <a:t> </a:t>
            </a:r>
            <a:r>
              <a:rPr lang="ko-KR" altLang="en-US" sz="1600" dirty="0"/>
              <a:t>생성 없이 참조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/>
              <a:t>static </a:t>
            </a:r>
            <a:r>
              <a:rPr lang="ko-KR" altLang="en-US" sz="1600" dirty="0" err="1"/>
              <a:t>메서드</a:t>
            </a:r>
            <a:r>
              <a:rPr lang="ko-KR" altLang="en-US" sz="1600" dirty="0"/>
              <a:t> 안에서 </a:t>
            </a:r>
            <a:r>
              <a:rPr lang="en-US" altLang="ko-KR" sz="1600" dirty="0"/>
              <a:t>non-static </a:t>
            </a:r>
            <a:r>
              <a:rPr lang="ko-KR" altLang="en-US" sz="1600" dirty="0"/>
              <a:t>멤버 직접 참조 못함</a:t>
            </a:r>
            <a:r>
              <a:rPr lang="en-US" altLang="ko-KR" sz="1600" dirty="0"/>
              <a:t>(</a:t>
            </a:r>
            <a:r>
              <a:rPr lang="ko-KR" altLang="en-US" sz="1600" dirty="0"/>
              <a:t>단</a:t>
            </a:r>
            <a:r>
              <a:rPr lang="en-US" altLang="ko-KR" sz="1600" dirty="0"/>
              <a:t>, </a:t>
            </a:r>
            <a:r>
              <a:rPr lang="ko-KR" altLang="en-US" sz="1600" dirty="0"/>
              <a:t>객체 생성을 통해 참조 가능함</a:t>
            </a:r>
            <a:r>
              <a:rPr lang="en-US" altLang="ko-KR" sz="1600" dirty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600" dirty="0"/>
              <a:t>++new Count().a; </a:t>
            </a:r>
            <a:r>
              <a:rPr lang="ko-KR" altLang="en-US" sz="1600" dirty="0"/>
              <a:t>는 가능</a:t>
            </a:r>
          </a:p>
        </p:txBody>
      </p:sp>
    </p:spTree>
    <p:extLst>
      <p:ext uri="{BB962C8B-B14F-4D97-AF65-F5344CB8AC3E}">
        <p14:creationId xmlns:p14="http://schemas.microsoft.com/office/powerpoint/2010/main" val="21821125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static initializer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 static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1" y="1124743"/>
            <a:ext cx="75533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3399160"/>
            <a:ext cx="76009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321152" y="1196752"/>
            <a:ext cx="33843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생성자가 실행되기 전에 실행됨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/>
              <a:t>static </a:t>
            </a:r>
            <a:r>
              <a:rPr lang="ko-KR" altLang="en-US" sz="1600" dirty="0"/>
              <a:t>변수 초기화에 사용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객체를 여러 개 생성해도 한번만 실행</a:t>
            </a:r>
          </a:p>
        </p:txBody>
      </p:sp>
    </p:spTree>
    <p:extLst>
      <p:ext uri="{BB962C8B-B14F-4D97-AF65-F5344CB8AC3E}">
        <p14:creationId xmlns:p14="http://schemas.microsoft.com/office/powerpoint/2010/main" val="39864899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en-US" altLang="ko-KR" dirty="0"/>
              <a:t>static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Autofit/>
          </a:bodyPr>
          <a:lstStyle/>
          <a:p>
            <a:pPr marL="273050" indent="-273050" eaLnBrk="1" hangingPunct="1">
              <a:lnSpc>
                <a:spcPct val="90000"/>
              </a:lnSpc>
            </a:pPr>
            <a:r>
              <a:rPr lang="en-US" altLang="ko-KR" dirty="0"/>
              <a:t>5. static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2480" y="1340768"/>
            <a:ext cx="9361040" cy="482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메서드</a:t>
            </a:r>
            <a:r>
              <a:rPr lang="en-US" altLang="ko-KR" dirty="0"/>
              <a:t>, static { }, </a:t>
            </a:r>
            <a:r>
              <a:rPr lang="ko-KR" altLang="en-US" dirty="0"/>
              <a:t>클래스에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dirty="0"/>
              <a:t>static </a:t>
            </a:r>
            <a:r>
              <a:rPr lang="ko-KR" altLang="en-US" dirty="0" err="1"/>
              <a:t>제한자는</a:t>
            </a:r>
            <a:r>
              <a:rPr lang="ko-KR" altLang="en-US" dirty="0"/>
              <a:t> 지정된 변수와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인스턴스와</a:t>
            </a:r>
            <a:r>
              <a:rPr lang="ko-KR" altLang="en-US" dirty="0"/>
              <a:t> 무관하게 만들어 주기 때문에 </a:t>
            </a:r>
            <a:r>
              <a:rPr lang="en-US" altLang="ko-KR" dirty="0"/>
              <a:t>this</a:t>
            </a:r>
            <a:r>
              <a:rPr lang="ko-KR" altLang="en-US" dirty="0"/>
              <a:t>를 가질 수 없다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dirty="0"/>
              <a:t>static </a:t>
            </a:r>
            <a:r>
              <a:rPr lang="ko-KR" altLang="en-US" dirty="0" err="1"/>
              <a:t>메서드는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 err="1"/>
              <a:t>메서드로</a:t>
            </a:r>
            <a:r>
              <a:rPr lang="ko-KR" altLang="en-US" dirty="0"/>
              <a:t> 재정의</a:t>
            </a:r>
            <a:r>
              <a:rPr lang="en-US" altLang="ko-KR" dirty="0"/>
              <a:t>(overriding)</a:t>
            </a:r>
            <a:r>
              <a:rPr lang="ko-KR" altLang="en-US" dirty="0"/>
              <a:t>될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/>
              <a:t>변수</a:t>
            </a:r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 err="1"/>
              <a:t>정적변수</a:t>
            </a:r>
            <a:r>
              <a:rPr lang="en-US" altLang="ko-KR" dirty="0"/>
              <a:t>,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ko-KR" altLang="en-US" dirty="0" err="1"/>
              <a:t>인스턴스가</a:t>
            </a:r>
            <a:r>
              <a:rPr lang="ko-KR" altLang="en-US" dirty="0"/>
              <a:t> 모두 동일한 장소를 참조</a:t>
            </a:r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dirty="0"/>
              <a:t>final</a:t>
            </a:r>
            <a:r>
              <a:rPr lang="ko-KR" altLang="en-US" dirty="0"/>
              <a:t>과 같이 사용되어 상수가 됨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 err="1"/>
              <a:t>객채</a:t>
            </a:r>
            <a:r>
              <a:rPr lang="ko-KR" altLang="en-US" dirty="0"/>
              <a:t> 생성 없이 참조 가능</a:t>
            </a:r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 err="1"/>
              <a:t>메서드</a:t>
            </a:r>
            <a:endParaRPr lang="ko-KR" altLang="en-US" dirty="0"/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/>
              <a:t>객체 생성 없이 참조</a:t>
            </a:r>
            <a:r>
              <a:rPr lang="en-US" altLang="ko-KR" dirty="0"/>
              <a:t>(</a:t>
            </a:r>
            <a:r>
              <a:rPr lang="ko-KR" altLang="en-US" dirty="0"/>
              <a:t>자주 사용하는 </a:t>
            </a:r>
            <a:r>
              <a:rPr lang="ko-KR" altLang="en-US" dirty="0" err="1"/>
              <a:t>메서드들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dirty="0"/>
              <a:t>Math</a:t>
            </a:r>
            <a:r>
              <a:rPr lang="ko-KR" altLang="en-US" dirty="0"/>
              <a:t>클래스의 </a:t>
            </a:r>
            <a:r>
              <a:rPr lang="ko-KR" altLang="en-US" dirty="0" err="1"/>
              <a:t>메서드들</a:t>
            </a:r>
            <a:endParaRPr lang="ko-KR" altLang="en-US" dirty="0"/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dirty="0"/>
              <a:t>static </a:t>
            </a:r>
            <a:r>
              <a:rPr lang="ko-KR" altLang="en-US" dirty="0" err="1"/>
              <a:t>블럭에서는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/>
              <a:t>멤버를 직접 참조 못한다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/>
              <a:t>객체를 생성해서도 가능</a:t>
            </a:r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dirty="0"/>
              <a:t>static initializer</a:t>
            </a:r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dirty="0"/>
              <a:t>static {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/>
              <a:t>클래스가 로딩될 때 딱</a:t>
            </a:r>
            <a:r>
              <a:rPr lang="en-US" altLang="ko-KR" dirty="0"/>
              <a:t>... </a:t>
            </a:r>
            <a:r>
              <a:rPr lang="ko-KR" altLang="en-US" dirty="0"/>
              <a:t>한번만 호출</a:t>
            </a:r>
            <a:r>
              <a:rPr lang="en-US" altLang="ko-KR" dirty="0"/>
              <a:t>, </a:t>
            </a:r>
            <a:r>
              <a:rPr lang="ko-KR" altLang="en-US" dirty="0"/>
              <a:t>생성자가 호출되기 전에</a:t>
            </a:r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/>
              <a:t>클래스</a:t>
            </a:r>
          </a:p>
          <a:p>
            <a:pPr marL="742950" lvl="1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dirty="0"/>
              <a:t>내부 클래스</a:t>
            </a:r>
            <a:r>
              <a:rPr lang="en-US" altLang="ko-KR" dirty="0"/>
              <a:t>(</a:t>
            </a:r>
            <a:r>
              <a:rPr lang="ko-KR" altLang="en-US" dirty="0"/>
              <a:t>클래스 안의 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86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이클립스 기본화면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1.4. </a:t>
            </a:r>
            <a:r>
              <a:rPr lang="ko-KR" altLang="en-US"/>
              <a:t>이클립스를 이용한 개발</a:t>
            </a:r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948987" y="1103531"/>
            <a:ext cx="8021215" cy="5127736"/>
            <a:chOff x="875988" y="1103531"/>
            <a:chExt cx="7404198" cy="512773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903" y="1177975"/>
              <a:ext cx="7400283" cy="5053292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875988" y="1455482"/>
              <a:ext cx="3691881" cy="12347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75988" y="1611909"/>
              <a:ext cx="5953603" cy="13172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057190" y="1804979"/>
              <a:ext cx="1220788" cy="17303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ea"/>
              </a:endParaRPr>
            </a:p>
          </p:txBody>
        </p:sp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6265585" y="1221693"/>
              <a:ext cx="93398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ko-KR" altLang="en-US" sz="1200" dirty="0" err="1">
                  <a:solidFill>
                    <a:srgbClr val="FF0000"/>
                  </a:solidFill>
                  <a:latin typeface="+mn-ea"/>
                </a:rPr>
                <a:t>퍼스펙티브바</a:t>
              </a:r>
              <a:endParaRPr kumimoji="0" lang="ko-KR" altLang="en-US" sz="1200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12" name="직선 화살표 연결선 11"/>
            <p:cNvCxnSpPr>
              <a:cxnSpLocks/>
            </p:cNvCxnSpPr>
            <p:nvPr/>
          </p:nvCxnSpPr>
          <p:spPr>
            <a:xfrm>
              <a:off x="7001454" y="1498694"/>
              <a:ext cx="277504" cy="30289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5"/>
            <p:cNvSpPr txBox="1">
              <a:spLocks noChangeArrowheads="1"/>
            </p:cNvSpPr>
            <p:nvPr/>
          </p:nvSpPr>
          <p:spPr bwMode="auto">
            <a:xfrm>
              <a:off x="4352060" y="1103531"/>
              <a:ext cx="55222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ko-KR" altLang="en-US" sz="1200" dirty="0" err="1">
                  <a:solidFill>
                    <a:srgbClr val="FF0000"/>
                  </a:solidFill>
                  <a:latin typeface="+mn-ea"/>
                </a:rPr>
                <a:t>메뉴바</a:t>
              </a:r>
              <a:endParaRPr kumimoji="0" lang="ko-KR" altLang="en-US" sz="1200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14" name="직선 화살표 연결선 13"/>
            <p:cNvCxnSpPr>
              <a:cxnSpLocks/>
            </p:cNvCxnSpPr>
            <p:nvPr/>
          </p:nvCxnSpPr>
          <p:spPr>
            <a:xfrm flipH="1">
              <a:off x="4063813" y="1233192"/>
              <a:ext cx="360041" cy="1851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4988585" y="1212502"/>
              <a:ext cx="4249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ko-KR" altLang="en-US" sz="1200">
                  <a:solidFill>
                    <a:srgbClr val="FF0000"/>
                  </a:solidFill>
                  <a:latin typeface="+mn-ea"/>
                </a:rPr>
                <a:t>툴바</a:t>
              </a:r>
            </a:p>
          </p:txBody>
        </p:sp>
        <p:cxnSp>
          <p:nvCxnSpPr>
            <p:cNvPr id="16" name="직선 화살표 연결선 15"/>
            <p:cNvCxnSpPr>
              <a:cxnSpLocks/>
            </p:cNvCxnSpPr>
            <p:nvPr/>
          </p:nvCxnSpPr>
          <p:spPr>
            <a:xfrm flipH="1">
              <a:off x="4961593" y="1438653"/>
              <a:ext cx="110332" cy="1484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920154" y="1978016"/>
              <a:ext cx="1826345" cy="4030961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860747" y="2058530"/>
              <a:ext cx="3968843" cy="2859715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786749" y="5018258"/>
              <a:ext cx="5381519" cy="990719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68853" y="2030913"/>
              <a:ext cx="1333866" cy="2887332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ea"/>
              </a:endParaRPr>
            </a:p>
          </p:txBody>
        </p:sp>
        <p:sp>
          <p:nvSpPr>
            <p:cNvPr id="24" name="TextBox 32"/>
            <p:cNvSpPr txBox="1">
              <a:spLocks noChangeArrowheads="1"/>
            </p:cNvSpPr>
            <p:nvPr/>
          </p:nvSpPr>
          <p:spPr bwMode="auto">
            <a:xfrm>
              <a:off x="1196247" y="3692947"/>
              <a:ext cx="10819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ko-KR" altLang="en-US" sz="1200" dirty="0">
                  <a:solidFill>
                    <a:srgbClr val="FF0000"/>
                  </a:solidFill>
                  <a:latin typeface="+mn-ea"/>
                </a:rPr>
                <a:t>좌측 </a:t>
              </a:r>
              <a:r>
                <a:rPr kumimoji="0" lang="en-US" altLang="ko-KR" sz="1200" dirty="0">
                  <a:solidFill>
                    <a:srgbClr val="FF0000"/>
                  </a:solidFill>
                  <a:latin typeface="+mn-ea"/>
                </a:rPr>
                <a:t>View </a:t>
              </a:r>
              <a:r>
                <a:rPr kumimoji="0" lang="ko-KR" altLang="en-US" sz="1200" dirty="0">
                  <a:solidFill>
                    <a:srgbClr val="FF0000"/>
                  </a:solidFill>
                  <a:latin typeface="+mn-ea"/>
                </a:rPr>
                <a:t>영역</a:t>
              </a:r>
            </a:p>
          </p:txBody>
        </p:sp>
        <p:sp>
          <p:nvSpPr>
            <p:cNvPr id="25" name="TextBox 36"/>
            <p:cNvSpPr txBox="1">
              <a:spLocks noChangeArrowheads="1"/>
            </p:cNvSpPr>
            <p:nvPr/>
          </p:nvSpPr>
          <p:spPr bwMode="auto">
            <a:xfrm>
              <a:off x="4233876" y="3303353"/>
              <a:ext cx="10819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ko-KR" altLang="en-US" sz="1200" dirty="0">
                  <a:solidFill>
                    <a:srgbClr val="FF0000"/>
                  </a:solidFill>
                  <a:latin typeface="+mn-ea"/>
                </a:rPr>
                <a:t>중앙 </a:t>
              </a:r>
              <a:r>
                <a:rPr kumimoji="0" lang="en-US" altLang="ko-KR" sz="1200" dirty="0">
                  <a:solidFill>
                    <a:srgbClr val="FF0000"/>
                  </a:solidFill>
                  <a:latin typeface="+mn-ea"/>
                </a:rPr>
                <a:t>View </a:t>
              </a:r>
              <a:r>
                <a:rPr kumimoji="0" lang="ko-KR" altLang="en-US" sz="1200" dirty="0">
                  <a:solidFill>
                    <a:srgbClr val="FF0000"/>
                  </a:solidFill>
                  <a:latin typeface="+mn-ea"/>
                </a:rPr>
                <a:t>영역</a:t>
              </a:r>
            </a:p>
          </p:txBody>
        </p:sp>
        <p:sp>
          <p:nvSpPr>
            <p:cNvPr id="26" name="TextBox 37"/>
            <p:cNvSpPr txBox="1">
              <a:spLocks noChangeArrowheads="1"/>
            </p:cNvSpPr>
            <p:nvPr/>
          </p:nvSpPr>
          <p:spPr bwMode="auto">
            <a:xfrm>
              <a:off x="4927909" y="5372657"/>
              <a:ext cx="10819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ko-KR" altLang="en-US" sz="1200" dirty="0">
                  <a:solidFill>
                    <a:srgbClr val="FF0000"/>
                  </a:solidFill>
                  <a:latin typeface="+mn-ea"/>
                </a:rPr>
                <a:t>하단 </a:t>
              </a:r>
              <a:r>
                <a:rPr kumimoji="0" lang="en-US" altLang="ko-KR" sz="1200" dirty="0">
                  <a:solidFill>
                    <a:srgbClr val="FF0000"/>
                  </a:solidFill>
                  <a:latin typeface="+mn-ea"/>
                </a:rPr>
                <a:t>View </a:t>
              </a:r>
              <a:r>
                <a:rPr kumimoji="0" lang="ko-KR" altLang="en-US" sz="1200" dirty="0">
                  <a:solidFill>
                    <a:srgbClr val="FF0000"/>
                  </a:solidFill>
                  <a:latin typeface="+mn-ea"/>
                </a:rPr>
                <a:t>영역</a:t>
              </a:r>
            </a:p>
          </p:txBody>
        </p:sp>
        <p:sp>
          <p:nvSpPr>
            <p:cNvPr id="27" name="TextBox 38"/>
            <p:cNvSpPr txBox="1">
              <a:spLocks noChangeArrowheads="1"/>
            </p:cNvSpPr>
            <p:nvPr/>
          </p:nvSpPr>
          <p:spPr bwMode="auto">
            <a:xfrm>
              <a:off x="7001454" y="3049083"/>
              <a:ext cx="10819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ko-KR" altLang="en-US" sz="1200" dirty="0">
                  <a:solidFill>
                    <a:srgbClr val="FF0000"/>
                  </a:solidFill>
                  <a:latin typeface="+mn-ea"/>
                </a:rPr>
                <a:t>우측 </a:t>
              </a:r>
              <a:r>
                <a:rPr kumimoji="0" lang="en-US" altLang="ko-KR" sz="1200" dirty="0">
                  <a:solidFill>
                    <a:srgbClr val="FF0000"/>
                  </a:solidFill>
                  <a:latin typeface="+mn-ea"/>
                </a:rPr>
                <a:t>View </a:t>
              </a:r>
              <a:r>
                <a:rPr kumimoji="0" lang="ko-KR" altLang="en-US" sz="1200" dirty="0">
                  <a:solidFill>
                    <a:srgbClr val="FF0000"/>
                  </a:solidFill>
                  <a:latin typeface="+mn-ea"/>
                </a:rPr>
                <a:t>영역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18013" y="2669416"/>
            <a:ext cx="8398118" cy="400110"/>
          </a:xfrm>
          <a:prstGeom prst="rect">
            <a:avLst/>
          </a:prstGeom>
          <a:solidFill>
            <a:srgbClr val="F86A9A">
              <a:alpha val="52157"/>
            </a:srgb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퍼스펙티브에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따라 사용자에게 적합한 뷰와 메뉴가 배치</a:t>
            </a:r>
          </a:p>
        </p:txBody>
      </p:sp>
    </p:spTree>
    <p:extLst>
      <p:ext uri="{BB962C8B-B14F-4D97-AF65-F5344CB8AC3E}">
        <p14:creationId xmlns:p14="http://schemas.microsoft.com/office/powerpoint/2010/main" val="31540796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instance initializer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 static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780928"/>
            <a:ext cx="76295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22239" y="1530765"/>
            <a:ext cx="726152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생성자가 호출되기 전에 호출됨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/>
              <a:t>인스턴스</a:t>
            </a:r>
            <a:r>
              <a:rPr lang="ko-KR" altLang="en-US" sz="1600" dirty="0"/>
              <a:t> 변수 초기화에 사용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/>
              <a:t>생성자를</a:t>
            </a:r>
            <a:r>
              <a:rPr lang="ko-KR" altLang="en-US" sz="1600" dirty="0"/>
              <a:t> 이용하여 </a:t>
            </a:r>
            <a:r>
              <a:rPr lang="ko-KR" altLang="en-US" sz="1600" dirty="0" err="1"/>
              <a:t>인스턴스</a:t>
            </a:r>
            <a:r>
              <a:rPr lang="ko-KR" altLang="en-US" sz="1600" dirty="0"/>
              <a:t> 변수 초기화가 가능하므로 사용할 기회가 많지 않음</a:t>
            </a:r>
          </a:p>
        </p:txBody>
      </p:sp>
    </p:spTree>
    <p:extLst>
      <p:ext uri="{BB962C8B-B14F-4D97-AF65-F5344CB8AC3E}">
        <p14:creationId xmlns:p14="http://schemas.microsoft.com/office/powerpoint/2010/main" val="41637407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en-US" altLang="ko-KR" dirty="0"/>
              <a:t>Singleton Design Pattern</a:t>
            </a:r>
            <a:endParaRPr lang="ko-KR" altLang="en-US" dirty="0"/>
          </a:p>
        </p:txBody>
      </p:sp>
      <p:sp>
        <p:nvSpPr>
          <p:cNvPr id="70659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10000"/>
          </a:bodyPr>
          <a:lstStyle/>
          <a:p>
            <a:pPr marL="273050" indent="-273050"/>
            <a:r>
              <a:rPr lang="en-US" altLang="ko-KR" sz="1600" dirty="0">
                <a:latin typeface="+mn-lt"/>
              </a:rPr>
              <a:t>5. static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88504" y="1340768"/>
            <a:ext cx="8784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en-US" altLang="ko-KR" sz="1400" dirty="0"/>
              <a:t>static </a:t>
            </a:r>
            <a:r>
              <a:rPr lang="ko-KR" altLang="en-US" sz="1400" dirty="0" err="1"/>
              <a:t>제한자와</a:t>
            </a:r>
            <a:r>
              <a:rPr lang="ko-KR" altLang="en-US" sz="1400" dirty="0"/>
              <a:t> </a:t>
            </a:r>
            <a:r>
              <a:rPr lang="en-US" altLang="ko-KR" sz="1400" dirty="0"/>
              <a:t>private </a:t>
            </a:r>
            <a:r>
              <a:rPr lang="ko-KR" altLang="en-US" sz="1400" dirty="0" err="1"/>
              <a:t>제한자를</a:t>
            </a:r>
            <a:r>
              <a:rPr lang="ko-KR" altLang="en-US" sz="1400" dirty="0"/>
              <a:t> 이용하여 클래스의 </a:t>
            </a:r>
            <a:r>
              <a:rPr lang="ko-KR" altLang="en-US" sz="1400" dirty="0" err="1"/>
              <a:t>인스턴스가</a:t>
            </a:r>
            <a:r>
              <a:rPr lang="ko-KR" altLang="en-US" sz="1400" dirty="0"/>
              <a:t> 오직 하나만 만들어 지도록 하는 프로그래밍 방법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00472" y="1736144"/>
            <a:ext cx="6362700" cy="3471936"/>
            <a:chOff x="483444" y="1696964"/>
            <a:chExt cx="6362700" cy="3471936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44" y="1696964"/>
              <a:ext cx="6362700" cy="163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61"/>
            <a:stretch/>
          </p:blipFill>
          <p:spPr bwMode="auto">
            <a:xfrm>
              <a:off x="492969" y="3335264"/>
              <a:ext cx="6343650" cy="1833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56" y="3707067"/>
            <a:ext cx="6231682" cy="257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7345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final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678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final class &amp; final method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final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64568" y="1335480"/>
            <a:ext cx="8015115" cy="447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public class Parent{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void method(){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("Parent - method()");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defTabSz="914390">
              <a:spcBef>
                <a:spcPct val="20000"/>
              </a:spcBef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>
              <a:spcBef>
                <a:spcPct val="20000"/>
              </a:spcBef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package exam.java.chapter03.final_;</a:t>
            </a:r>
          </a:p>
          <a:p>
            <a:pPr lvl="0" defTabSz="914390">
              <a:spcBef>
                <a:spcPct val="20000"/>
              </a:spcBef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public class Child 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extends Parent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//The type Child cannot subclass the final class Parent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public void method()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{ 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("Parent - method()");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356826" y="1571371"/>
            <a:ext cx="2340260" cy="2438980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526956" y="1850111"/>
            <a:ext cx="351039" cy="2736304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62626" y="365499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상속 불가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9142" y="2310574"/>
            <a:ext cx="130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재정의 불가</a:t>
            </a:r>
          </a:p>
        </p:txBody>
      </p:sp>
    </p:spTree>
    <p:extLst>
      <p:ext uri="{BB962C8B-B14F-4D97-AF65-F5344CB8AC3E}">
        <p14:creationId xmlns:p14="http://schemas.microsoft.com/office/powerpoint/2010/main" val="42569277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final variable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final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48544" y="1196752"/>
            <a:ext cx="734481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FinalRefVarExample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static final </a:t>
            </a:r>
            <a:r>
              <a:rPr lang="en-US" altLang="ko-KR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date = new </a:t>
            </a:r>
            <a:r>
              <a:rPr lang="en-US" altLang="ko-KR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0" defTabSz="914390"/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public static void main(String[]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args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){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//      date = new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(); //Error</a:t>
            </a:r>
          </a:p>
          <a:p>
            <a:pPr lvl="0" defTabSz="914390"/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date.year</a:t>
            </a:r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2012;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date.toString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() );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defTabSz="914390"/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year = 2000;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month = 1;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day = 1; 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public String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toString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return "[" + year + "-" + month + "-" + day + "]";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public void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doIt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a) {</a:t>
            </a:r>
          </a:p>
          <a:p>
            <a:pPr lvl="0" defTabSz="914390"/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     a++;    //Error     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66965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final local variable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final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60512" y="1412776"/>
            <a:ext cx="849694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FinalLocalVarExample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lvl="0" defTabSz="914390"/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data = 100;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public static void main(String[]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args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new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FinalLocalVarExample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().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doIt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홍길동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");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/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public void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doIt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String name)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age = 38;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class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InnerLocal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    public void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innerDoIt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외부클래스의 멤버변수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data : " + data);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외부클래스의 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파라미터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변수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name : " +</a:t>
            </a:r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name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외부클래스의 지역변수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age : " + </a:t>
            </a:r>
            <a:r>
              <a:rPr lang="en-US" altLang="ko-KR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age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new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InnerLocal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().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innerDoIt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1222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final member field </a:t>
            </a:r>
            <a:r>
              <a:rPr lang="ko-KR" altLang="en-US" dirty="0"/>
              <a:t>초기화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final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2520" y="1268760"/>
            <a:ext cx="864096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멤버변수는 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선언시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(a),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초기화자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(b),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또는 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기본생성자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(c)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중 하나에서 반드시 초기화 해야 함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/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기본생성자가 아닌 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생성자에서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파라미터를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통한 초기화는 안 됨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/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FinalInitExample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public static void main(String[]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args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FinalInit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f = new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FinalInit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(30);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defTabSz="914390"/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FinalInit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final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a = 10;	//a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// 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//      a = 10;		//b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//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FinalInit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() {		//c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//      a = 10;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FinalInit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a) {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this.a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= a; </a:t>
            </a:r>
            <a:r>
              <a:rPr lang="en-US" altLang="ko-KR" sz="1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ko-KR" altLang="en-US" sz="1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이것은 </a:t>
            </a:r>
            <a:r>
              <a:rPr lang="en-US" altLang="ko-KR" sz="1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final </a:t>
            </a:r>
            <a:r>
              <a:rPr lang="ko-KR" altLang="en-US" sz="1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필드의 초기화가 아님</a:t>
            </a:r>
            <a:endParaRPr lang="en-US" altLang="ko-KR" sz="1400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390"/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65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en-US" altLang="ko-KR" dirty="0"/>
              <a:t>final</a:t>
            </a:r>
            <a:endParaRPr lang="ko-KR" altLang="en-US" dirty="0"/>
          </a:p>
        </p:txBody>
      </p:sp>
      <p:sp>
        <p:nvSpPr>
          <p:cNvPr id="7168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pPr marL="273050" indent="-273050"/>
            <a:r>
              <a:rPr lang="en-US" altLang="ko-KR" dirty="0"/>
              <a:t>6. final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48544" y="1700808"/>
            <a:ext cx="55728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메서드에</a:t>
            </a:r>
            <a:r>
              <a:rPr lang="ko-KR" altLang="en-US" dirty="0"/>
              <a:t>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클래스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상속불가능</a:t>
            </a:r>
            <a:r>
              <a:rPr lang="en-US" altLang="ko-KR" dirty="0"/>
              <a:t>,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 사용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String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변수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상수정의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static </a:t>
            </a:r>
            <a:r>
              <a:rPr lang="ko-KR" altLang="en-US" dirty="0"/>
              <a:t>따라다님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로컬 클래스의 </a:t>
            </a:r>
            <a:r>
              <a:rPr lang="ko-KR" altLang="en-US" dirty="0" err="1"/>
              <a:t>메서드에서</a:t>
            </a:r>
            <a:r>
              <a:rPr lang="ko-KR" altLang="en-US" dirty="0"/>
              <a:t> 지역변수를 참조해야 할 경우 지역변수에 </a:t>
            </a:r>
            <a:r>
              <a:rPr lang="en-US" altLang="ko-KR" dirty="0"/>
              <a:t>final</a:t>
            </a:r>
            <a:r>
              <a:rPr lang="ko-KR" altLang="en-US" dirty="0"/>
              <a:t>을 붙여야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/>
              <a:t>메서드</a:t>
            </a:r>
            <a:endParaRPr lang="ko-KR" alt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재정의 불가능하게 함</a:t>
            </a:r>
          </a:p>
        </p:txBody>
      </p:sp>
    </p:spTree>
    <p:extLst>
      <p:ext uri="{BB962C8B-B14F-4D97-AF65-F5344CB8AC3E}">
        <p14:creationId xmlns:p14="http://schemas.microsoft.com/office/powerpoint/2010/main" val="27354464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abstract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361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abstract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 abstract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08584" y="1484784"/>
            <a:ext cx="73448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 err="1"/>
              <a:t>메서드에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클래스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객체를 생성할 수 없다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추상 클래스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반드시 상속을 받아서 사용하도록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/>
              <a:t>메서드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추상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/>
              <a:t>메서드</a:t>
            </a:r>
            <a:r>
              <a:rPr lang="ko-KR" altLang="en-US" dirty="0"/>
              <a:t> 구현부분이 없다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>
                <a:solidFill>
                  <a:srgbClr val="FF0000"/>
                </a:solidFill>
              </a:rPr>
              <a:t>추상메서드를</a:t>
            </a:r>
            <a:r>
              <a:rPr lang="ko-KR" altLang="en-US" dirty="0">
                <a:solidFill>
                  <a:srgbClr val="FF0000"/>
                </a:solidFill>
              </a:rPr>
              <a:t> 하나라도 포함하는 클래스는 추상클래스가 되어야 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chemeClr val="accent1"/>
                </a:solidFill>
              </a:rPr>
              <a:t>그러나 추상클래스가 반드시 </a:t>
            </a:r>
            <a:r>
              <a:rPr lang="ko-KR" altLang="en-US" dirty="0" err="1">
                <a:solidFill>
                  <a:schemeClr val="accent1"/>
                </a:solidFill>
              </a:rPr>
              <a:t>추상메서드를</a:t>
            </a:r>
            <a:r>
              <a:rPr lang="ko-KR" altLang="en-US" dirty="0">
                <a:solidFill>
                  <a:schemeClr val="accent1"/>
                </a:solidFill>
              </a:rPr>
              <a:t> 가질 필요는 없다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0429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09" y="1132826"/>
            <a:ext cx="8388822" cy="527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이클립스 기본화면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1.4. </a:t>
            </a:r>
            <a:r>
              <a:rPr lang="ko-KR" altLang="en-US"/>
              <a:t>이클립스를 이용한 개발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67457" y="1351001"/>
            <a:ext cx="2717391" cy="20675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7457" y="1557754"/>
            <a:ext cx="6666818" cy="17579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75494" y="1523752"/>
            <a:ext cx="451033" cy="20979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363050" y="1212254"/>
            <a:ext cx="10118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kumimoji="0" lang="ko-KR" altLang="en-US" sz="1200" dirty="0" err="1">
                <a:solidFill>
                  <a:srgbClr val="FF0000"/>
                </a:solidFill>
                <a:latin typeface="+mn-ea"/>
              </a:rPr>
              <a:t>퍼스펙티브바</a:t>
            </a:r>
            <a:endParaRPr kumimoji="0"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8374865" y="1409331"/>
            <a:ext cx="300629" cy="893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944888" y="1184805"/>
            <a:ext cx="5982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 err="1">
                <a:solidFill>
                  <a:srgbClr val="FF0000"/>
                </a:solidFill>
                <a:latin typeface="+mn-ea"/>
              </a:rPr>
              <a:t>메뉴바</a:t>
            </a:r>
            <a:endParaRPr kumimoji="0"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cxnSpLocks/>
          </p:cNvCxnSpPr>
          <p:nvPr/>
        </p:nvCxnSpPr>
        <p:spPr>
          <a:xfrm flipH="1">
            <a:off x="3584848" y="1380314"/>
            <a:ext cx="390044" cy="925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5940582" y="1212502"/>
            <a:ext cx="4603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 err="1">
                <a:solidFill>
                  <a:srgbClr val="FF0000"/>
                </a:solidFill>
                <a:latin typeface="+mn-ea"/>
              </a:rPr>
              <a:t>툴바</a:t>
            </a:r>
            <a:endParaRPr kumimoji="0"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6" name="직선 화살표 연결선 15"/>
          <p:cNvCxnSpPr>
            <a:cxnSpLocks/>
          </p:cNvCxnSpPr>
          <p:nvPr/>
        </p:nvCxnSpPr>
        <p:spPr>
          <a:xfrm flipH="1">
            <a:off x="5617522" y="1419225"/>
            <a:ext cx="345128" cy="125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15304" y="1978016"/>
            <a:ext cx="1978541" cy="4115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17613" y="2058531"/>
            <a:ext cx="4194481" cy="2738622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17612" y="4869160"/>
            <a:ext cx="6039843" cy="1224136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59728" y="2058531"/>
            <a:ext cx="1697728" cy="2738622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4" name="TextBox 32"/>
          <p:cNvSpPr txBox="1">
            <a:spLocks noChangeArrowheads="1"/>
          </p:cNvSpPr>
          <p:nvPr/>
        </p:nvSpPr>
        <p:spPr bwMode="auto">
          <a:xfrm>
            <a:off x="1214404" y="3692947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좌측 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5" name="TextBox 36"/>
          <p:cNvSpPr txBox="1">
            <a:spLocks noChangeArrowheads="1"/>
          </p:cNvSpPr>
          <p:nvPr/>
        </p:nvSpPr>
        <p:spPr bwMode="auto">
          <a:xfrm>
            <a:off x="4505169" y="3303353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중앙 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6" name="TextBox 37"/>
          <p:cNvSpPr txBox="1">
            <a:spLocks noChangeArrowheads="1"/>
          </p:cNvSpPr>
          <p:nvPr/>
        </p:nvSpPr>
        <p:spPr bwMode="auto">
          <a:xfrm>
            <a:off x="5257038" y="5372657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하단 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7" name="TextBox 38"/>
          <p:cNvSpPr txBox="1">
            <a:spLocks noChangeArrowheads="1"/>
          </p:cNvSpPr>
          <p:nvPr/>
        </p:nvSpPr>
        <p:spPr bwMode="auto">
          <a:xfrm>
            <a:off x="7503379" y="3049083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우측 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8013" y="2669416"/>
            <a:ext cx="8398118" cy="400110"/>
          </a:xfrm>
          <a:prstGeom prst="rect">
            <a:avLst/>
          </a:prstGeom>
          <a:solidFill>
            <a:srgbClr val="F86A9A">
              <a:alpha val="52157"/>
            </a:srgb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퍼스펙티브에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따라 사용자에게 적합한 뷰와 메뉴가 배치</a:t>
            </a:r>
          </a:p>
        </p:txBody>
      </p:sp>
    </p:spTree>
    <p:extLst>
      <p:ext uri="{BB962C8B-B14F-4D97-AF65-F5344CB8AC3E}">
        <p14:creationId xmlns:p14="http://schemas.microsoft.com/office/powerpoint/2010/main" val="18130409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abstract class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 abstract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" y="1124744"/>
            <a:ext cx="63912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529064" y="1251868"/>
            <a:ext cx="3958085" cy="3592836"/>
            <a:chOff x="5097016" y="1322065"/>
            <a:chExt cx="3958085" cy="3592836"/>
          </a:xfrm>
        </p:grpSpPr>
        <p:pic>
          <p:nvPicPr>
            <p:cNvPr id="348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619"/>
            <a:stretch/>
          </p:blipFill>
          <p:spPr bwMode="auto">
            <a:xfrm>
              <a:off x="5097016" y="1322065"/>
              <a:ext cx="3958085" cy="3171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820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649" b="85412"/>
            <a:stretch/>
          </p:blipFill>
          <p:spPr bwMode="auto">
            <a:xfrm>
              <a:off x="5157341" y="4493891"/>
              <a:ext cx="3897760" cy="421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82" y="4573626"/>
            <a:ext cx="6237882" cy="223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7645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인터페이스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6099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인터페이스 선언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인터페이스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47" y="1412776"/>
            <a:ext cx="8715375" cy="1409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2" y="3717032"/>
            <a:ext cx="8591550" cy="11811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83684" y="3024975"/>
            <a:ext cx="3938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인터페이스는 서로 주고받는 표준을 정의</a:t>
            </a:r>
          </a:p>
        </p:txBody>
      </p:sp>
    </p:spTree>
    <p:extLst>
      <p:ext uri="{BB962C8B-B14F-4D97-AF65-F5344CB8AC3E}">
        <p14:creationId xmlns:p14="http://schemas.microsoft.com/office/powerpoint/2010/main" val="1608438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인터페이스 사용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인터페이스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77" y="1484784"/>
            <a:ext cx="8220075" cy="131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4" y="3356992"/>
            <a:ext cx="8572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660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인터페이스 사용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인터페이스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" y="1356787"/>
            <a:ext cx="6558854" cy="4232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172" y="1356787"/>
            <a:ext cx="5900828" cy="48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303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인터페이스의 멤버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인터페이스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1124744"/>
            <a:ext cx="6646868" cy="17779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736" y="2780928"/>
            <a:ext cx="6624736" cy="35558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00878" y="1256938"/>
            <a:ext cx="585463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인터페이스 내의 변수는 </a:t>
            </a:r>
            <a:r>
              <a:rPr lang="en-US" altLang="ko-KR" dirty="0"/>
              <a:t>public static final</a:t>
            </a:r>
            <a:r>
              <a:rPr lang="ko-KR" altLang="en-US" dirty="0"/>
              <a:t>로 선언 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메서드는 </a:t>
            </a:r>
            <a:r>
              <a:rPr lang="en-US" altLang="ko-KR" dirty="0"/>
              <a:t>body</a:t>
            </a:r>
            <a:r>
              <a:rPr lang="ko-KR" altLang="en-US" dirty="0"/>
              <a:t>가 없 어야 하며 </a:t>
            </a:r>
            <a:r>
              <a:rPr lang="en-US" altLang="ko-KR" dirty="0"/>
              <a:t>public abstract</a:t>
            </a:r>
            <a:r>
              <a:rPr lang="ko-KR" altLang="en-US" dirty="0"/>
              <a:t>로 선언 됨</a:t>
            </a:r>
          </a:p>
        </p:txBody>
      </p:sp>
    </p:spTree>
    <p:extLst>
      <p:ext uri="{BB962C8B-B14F-4D97-AF65-F5344CB8AC3E}">
        <p14:creationId xmlns:p14="http://schemas.microsoft.com/office/powerpoint/2010/main" val="39268776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인터페이스 다중상속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인터페이스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268760"/>
            <a:ext cx="5531647" cy="49870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2065" y="1263452"/>
            <a:ext cx="5195672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인터페이스끼리 다중상속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가장 하위 인터페이스를 구현할 경우 상속관계에 있는 인터페이스들의 모든 메서드를 구현해야 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04" y="2502795"/>
            <a:ext cx="5673452" cy="37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079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en-US" altLang="ko-KR" dirty="0"/>
              <a:t>interface</a:t>
            </a:r>
            <a:endParaRPr lang="ko-KR" altLang="en-US" dirty="0"/>
          </a:p>
        </p:txBody>
      </p:sp>
      <p:sp>
        <p:nvSpPr>
          <p:cNvPr id="74755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pPr marL="273050" indent="-273050"/>
            <a:r>
              <a:rPr lang="en-US" altLang="ko-KR" dirty="0"/>
              <a:t>9. </a:t>
            </a:r>
            <a:r>
              <a:rPr lang="ko-KR" altLang="en-US" dirty="0"/>
              <a:t>인터페이스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676636" y="4643446"/>
            <a:ext cx="6708745" cy="914400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</a:rPr>
              <a:t>기능의 명세를 위해 사용합니다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64568" y="1268760"/>
            <a:ext cx="63649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단일상속 문제점을 해결할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interface Pet {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인터페이스의 </a:t>
            </a:r>
            <a:r>
              <a:rPr lang="ko-KR" altLang="en-US" dirty="0" err="1"/>
              <a:t>메서드는</a:t>
            </a:r>
            <a:r>
              <a:rPr lang="ko-KR" altLang="en-US" dirty="0"/>
              <a:t> </a:t>
            </a:r>
            <a:r>
              <a:rPr lang="ko-KR" altLang="en-US" dirty="0" err="1"/>
              <a:t>추상메서드이어야</a:t>
            </a:r>
            <a:r>
              <a:rPr lang="ko-KR" altLang="en-US" dirty="0"/>
              <a:t> 함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public abstract void play( );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인터페이스의 변수는 자동으로 상수가 됨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public static final </a:t>
            </a:r>
            <a:r>
              <a:rPr lang="en-US" altLang="ko-KR" dirty="0" err="1"/>
              <a:t>int</a:t>
            </a:r>
            <a:r>
              <a:rPr lang="en-US" altLang="ko-KR" dirty="0"/>
              <a:t> NUMBER = 10;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인터페이스를 구현할 때는 </a:t>
            </a:r>
            <a:r>
              <a:rPr lang="en-US" altLang="ko-KR" dirty="0"/>
              <a:t>implements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class Dog implements Pet { }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인터페이스를 여러 개 </a:t>
            </a:r>
            <a:r>
              <a:rPr lang="en-US" altLang="ko-KR" dirty="0"/>
              <a:t>implements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인터페이스는 다른 인터페이스를 여러 개 </a:t>
            </a:r>
            <a:r>
              <a:rPr lang="en-US" altLang="ko-KR" dirty="0"/>
              <a:t>extends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6185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09</a:t>
            </a:r>
            <a:r>
              <a:rPr lang="en-US" altLang="ko-KR" sz="4400" dirty="0"/>
              <a:t> </a:t>
            </a:r>
            <a:r>
              <a:rPr lang="ko-KR" altLang="en-US" sz="2800" dirty="0"/>
              <a:t>내부클래스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내부 클래스</a:t>
            </a:r>
            <a:r>
              <a:rPr lang="en-US" altLang="ko-KR" dirty="0"/>
              <a:t>(Inner class)</a:t>
            </a:r>
          </a:p>
          <a:p>
            <a:r>
              <a:rPr lang="ko-KR" altLang="en-US" dirty="0"/>
              <a:t>내부 클래스</a:t>
            </a:r>
            <a:r>
              <a:rPr lang="en-US" altLang="ko-KR" dirty="0"/>
              <a:t>(Inner class)</a:t>
            </a:r>
            <a:r>
              <a:rPr lang="ko-KR" altLang="en-US" dirty="0"/>
              <a:t>의 사용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4645" y="24208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51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ko-KR" altLang="en-US" dirty="0"/>
              <a:t>내부 클래스</a:t>
            </a:r>
            <a:r>
              <a:rPr lang="en-US" altLang="ko-KR" dirty="0"/>
              <a:t>(Inner class) </a:t>
            </a:r>
            <a:r>
              <a:rPr lang="ko-KR" altLang="en-US" dirty="0"/>
              <a:t>종류</a:t>
            </a:r>
          </a:p>
        </p:txBody>
      </p:sp>
      <p:sp>
        <p:nvSpPr>
          <p:cNvPr id="80899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pPr marL="273050" indent="-273050" eaLnBrk="1" hangingPunct="1">
              <a:lnSpc>
                <a:spcPct val="8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내부클래스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704528" y="1268760"/>
            <a:ext cx="864096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클래스 안의 클래스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Member</a:t>
            </a:r>
            <a:r>
              <a:rPr lang="ko-KR" altLang="en-US" sz="1600" dirty="0"/>
              <a:t>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클래스 안에 클래스를 정의</a:t>
            </a:r>
          </a:p>
          <a:p>
            <a:pPr marL="1428750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Outer {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class Inner {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428750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Outer$Inner.class</a:t>
            </a:r>
            <a:endParaRPr lang="en-US" altLang="ko-KR" sz="1600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Local</a:t>
            </a:r>
            <a:r>
              <a:rPr lang="ko-KR" altLang="en-US" sz="1600" dirty="0"/>
              <a:t> 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메서드 안에 클래스를 정의</a:t>
            </a:r>
          </a:p>
          <a:p>
            <a:pPr marL="1428750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Outer {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void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class Inner {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428750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Outer$1$Inner.class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Anonymous </a:t>
            </a:r>
            <a:r>
              <a:rPr lang="ko-KR" altLang="en-US" sz="1600" dirty="0"/>
              <a:t>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메서드 </a:t>
            </a:r>
            <a:r>
              <a:rPr lang="ko-KR" altLang="en-US" sz="1600" dirty="0" err="1"/>
              <a:t>인자값으로</a:t>
            </a:r>
            <a:r>
              <a:rPr lang="ko-KR" altLang="en-US" sz="1600" dirty="0"/>
              <a:t> 클래스 정의와 동시에 객체 생성 사용</a:t>
            </a:r>
          </a:p>
          <a:p>
            <a:pPr marL="1428750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Outer {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void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callBack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(new ActionListener() {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public void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actionPerformed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ActionEvent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e) { ... }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428750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Outer$1.class</a:t>
            </a:r>
          </a:p>
        </p:txBody>
      </p:sp>
    </p:spTree>
    <p:extLst>
      <p:ext uri="{BB962C8B-B14F-4D97-AF65-F5344CB8AC3E}">
        <p14:creationId xmlns:p14="http://schemas.microsoft.com/office/powerpoint/2010/main" val="87326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</a:t>
            </a:r>
            <a:r>
              <a:rPr lang="en-US" altLang="ko-KR" dirty="0"/>
              <a:t>Perspective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40532" y="1504509"/>
            <a:ext cx="7488832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>
              <a:spcBef>
                <a:spcPct val="20000"/>
              </a:spcBef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이클립스는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Perspective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따라 화면의 아이콘 및 메뉴 배치가 다르게 보인다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0" defTabSz="914390">
              <a:spcBef>
                <a:spcPct val="200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어떤 프로젝트를 개발하고 있느냐에 따라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Perspective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달라진다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0" defTabSz="914390">
              <a:spcBef>
                <a:spcPct val="200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메뉴에 보이지 않는 항목이 있다면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Other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선택하면 나머지 항목을 찾을 수 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0" defTabSz="914390">
              <a:spcBef>
                <a:spcPct val="200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자바 개발을 위해서는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 Perspective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변경한다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56032520" descr="EMB0000121452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9" y="2780928"/>
            <a:ext cx="7472547" cy="264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490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내부클래스의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내부클래스의 사용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136711" y="1268760"/>
            <a:ext cx="76328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별도의 클래스에서 내부클래스 참조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Outer2 out = new Outer2();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//</a:t>
            </a:r>
            <a:r>
              <a:rPr lang="ko-KR" altLang="en-US" dirty="0"/>
              <a:t>내부클래스를 포함하는 외부클래스 인스턴스 생성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Outer2.MyInner2 in = </a:t>
            </a:r>
            <a:r>
              <a:rPr lang="en-US" altLang="ko-KR" dirty="0" err="1"/>
              <a:t>out.new</a:t>
            </a:r>
            <a:r>
              <a:rPr lang="en-US" altLang="ko-KR" dirty="0"/>
              <a:t> MyInner2();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//</a:t>
            </a:r>
            <a:r>
              <a:rPr lang="ko-KR" altLang="en-US" dirty="0"/>
              <a:t>외부클래스의 인스턴스를 통해 내부클래스 객체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내부클래스에서 변수 참조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로컬 클래스의 메서드에서 외부클래스의 지역변수를 참조하기 위해서는 </a:t>
            </a:r>
            <a:r>
              <a:rPr lang="en-US" altLang="ko-KR" dirty="0"/>
              <a:t>final</a:t>
            </a:r>
            <a:r>
              <a:rPr lang="ko-KR" altLang="en-US" dirty="0"/>
              <a:t>로 선언되어야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6150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로컬클래스와 로컬변수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내부클래스의 사용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6939" y="1484785"/>
            <a:ext cx="4992555" cy="13849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로컬변수는 로컬클래스에서 값을 저장해서 사용하더라도 나중에 값이 변경될 수 있으며 </a:t>
            </a:r>
            <a:r>
              <a:rPr lang="ko-KR" altLang="en-US" sz="1400" dirty="0" err="1"/>
              <a:t>메서드</a:t>
            </a:r>
            <a:r>
              <a:rPr lang="ko-KR" altLang="en-US" sz="1400" dirty="0"/>
              <a:t> 실행이 끝나면 사라집니다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그러나 로컬 클래스는 </a:t>
            </a:r>
            <a:r>
              <a:rPr lang="en-US" altLang="ko-KR" sz="1400" dirty="0"/>
              <a:t>final </a:t>
            </a:r>
            <a:r>
              <a:rPr lang="ko-KR" altLang="en-US" sz="1400" dirty="0"/>
              <a:t>로컬변수가 절대로 바뀌지 않는 다는 것을 알기 때문에 내부클래스에서도 그 상수를 그대로 저장해서 사용할 수 있게 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369609" y="1196752"/>
            <a:ext cx="760941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public class InnerLocalExample2 {</a:t>
            </a:r>
          </a:p>
          <a:p>
            <a:pPr lvl="0"/>
            <a:endParaRPr lang="en-US" altLang="ko-KR" sz="1400" dirty="0">
              <a:solidFill>
                <a:prstClr val="black"/>
              </a:solidFill>
              <a:latin typeface="Meiryo"/>
              <a:ea typeface="휴먼모음T"/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public static void main(String[]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)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new InnerLocalExample2().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doIt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(10);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new InnerLocalExample2().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doIt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(100);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}</a:t>
            </a:r>
          </a:p>
          <a:p>
            <a:pPr lvl="0"/>
            <a:endParaRPr lang="en-US" altLang="ko-KR" sz="1400" dirty="0">
              <a:solidFill>
                <a:prstClr val="black"/>
              </a:solidFill>
              <a:latin typeface="Meiryo"/>
              <a:ea typeface="휴먼모음T"/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public void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doIt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Meiryo"/>
                <a:ea typeface="휴먼모음T"/>
              </a:rPr>
              <a:t>final </a:t>
            </a:r>
            <a:r>
              <a:rPr lang="en-US" altLang="ko-KR" sz="1400" dirty="0" err="1">
                <a:solidFill>
                  <a:srgbClr val="FF0000"/>
                </a:solidFill>
                <a:latin typeface="Meiryo"/>
                <a:ea typeface="휴먼모음T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Meiryo"/>
                <a:ea typeface="휴먼모음T"/>
              </a:rPr>
              <a:t> data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)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class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EventHandler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void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callBack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()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   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sum=0;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   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("</a:t>
            </a:r>
            <a:r>
              <a:rPr lang="ko-KR" altLang="en-US" sz="1400" dirty="0">
                <a:solidFill>
                  <a:prstClr val="black"/>
                </a:solidFill>
                <a:latin typeface="Meiryo"/>
                <a:ea typeface="휴먼모음T"/>
              </a:rPr>
              <a:t>이벤트 실행 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: " + </a:t>
            </a:r>
            <a:r>
              <a:rPr lang="en-US" altLang="ko-KR" sz="1400" dirty="0">
                <a:solidFill>
                  <a:srgbClr val="FF0000"/>
                </a:solidFill>
                <a:latin typeface="Meiryo"/>
                <a:ea typeface="휴먼모음T"/>
              </a:rPr>
              <a:t>data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    for(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=1;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&lt;=data;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++)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        sum = sum +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    }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   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(data +"</a:t>
            </a:r>
            <a:r>
              <a:rPr lang="ko-KR" altLang="en-US" sz="1400" dirty="0">
                <a:solidFill>
                  <a:prstClr val="black"/>
                </a:solidFill>
                <a:latin typeface="Meiryo"/>
                <a:ea typeface="휴먼모음T"/>
              </a:rPr>
              <a:t>까지의 합은 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" + sum);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}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}//end inner local class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new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EventHandler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().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callBack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}//end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doIt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}//end 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07189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10</a:t>
            </a:r>
            <a:r>
              <a:rPr lang="en-US" altLang="ko-KR" sz="4400" dirty="0"/>
              <a:t> </a:t>
            </a:r>
            <a:r>
              <a:rPr lang="ko-KR" altLang="en-US" sz="2800" dirty="0"/>
              <a:t>예외처리</a:t>
            </a:r>
          </a:p>
        </p:txBody>
      </p:sp>
      <p:sp>
        <p:nvSpPr>
          <p:cNvPr id="6" name="부제목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예외 처리</a:t>
            </a:r>
            <a:endParaRPr lang="en-US" altLang="ko-KR" dirty="0"/>
          </a:p>
          <a:p>
            <a:r>
              <a:rPr lang="en-US" altLang="ko-KR" dirty="0"/>
              <a:t> Assertion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4481" y="24208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0744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Exception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4072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pPr eaLnBrk="1" hangingPunct="1"/>
            <a:r>
              <a:rPr lang="ko-KR" altLang="en-US" dirty="0"/>
              <a:t>예외</a:t>
            </a:r>
            <a:r>
              <a:rPr lang="en-US" altLang="ko-KR" dirty="0"/>
              <a:t>(Exception)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Exception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04528" y="1069869"/>
            <a:ext cx="7848873" cy="5504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예외는</a:t>
            </a:r>
            <a:r>
              <a:rPr lang="en-US" altLang="ko-KR" sz="1400" dirty="0"/>
              <a:t>… mild</a:t>
            </a:r>
            <a:r>
              <a:rPr lang="ko-KR" altLang="en-US" sz="1400" dirty="0"/>
              <a:t>한 </a:t>
            </a:r>
            <a:r>
              <a:rPr lang="en-US" altLang="ko-KR" sz="1400" dirty="0"/>
              <a:t>error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처리방법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try~catch~finally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예외의 원인이 현재 실행되는 블록에 있을 경우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직접 예외를 처리함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try {</a:t>
            </a:r>
            <a:br>
              <a:rPr lang="en-US" altLang="ko-KR" sz="1400" dirty="0"/>
            </a:br>
            <a:r>
              <a:rPr lang="en-US" altLang="ko-KR" sz="1400" dirty="0"/>
              <a:t>	//</a:t>
            </a:r>
            <a:r>
              <a:rPr lang="ko-KR" altLang="en-US" sz="1400" dirty="0"/>
              <a:t>예외가 발생할 가능성이 있는 코드</a:t>
            </a:r>
            <a:br>
              <a:rPr lang="en-US" altLang="ko-KR" sz="1400" dirty="0"/>
            </a:br>
            <a:r>
              <a:rPr lang="en-US" altLang="ko-KR" sz="1400" dirty="0"/>
              <a:t>}catch(Exception e) {</a:t>
            </a:r>
            <a:br>
              <a:rPr lang="en-US" altLang="ko-KR" sz="1400" dirty="0"/>
            </a:br>
            <a:r>
              <a:rPr lang="en-US" altLang="ko-KR" sz="1400" dirty="0"/>
              <a:t>	//</a:t>
            </a:r>
            <a:r>
              <a:rPr lang="ko-KR" altLang="en-US" sz="1400" dirty="0"/>
              <a:t>예외가 발생했을 때 실행할 코드</a:t>
            </a:r>
            <a:br>
              <a:rPr lang="en-US" altLang="ko-KR" sz="1400" dirty="0"/>
            </a:br>
            <a:r>
              <a:rPr lang="en-US" altLang="ko-KR" sz="1400" dirty="0"/>
              <a:t>}finally {</a:t>
            </a:r>
            <a:br>
              <a:rPr lang="en-US" altLang="ko-KR" sz="1400" dirty="0"/>
            </a:br>
            <a:r>
              <a:rPr lang="en-US" altLang="ko-KR" sz="1400" dirty="0"/>
              <a:t>	//</a:t>
            </a:r>
            <a:r>
              <a:rPr lang="ko-KR" altLang="en-US" sz="1400" dirty="0"/>
              <a:t>반드시 실행해야 할 코드</a:t>
            </a:r>
            <a:br>
              <a:rPr lang="en-US" altLang="ko-KR" sz="1400" dirty="0"/>
            </a:br>
            <a:r>
              <a:rPr lang="ko-KR" altLang="en-US" sz="1400" dirty="0"/>
              <a:t>	</a:t>
            </a:r>
            <a:r>
              <a:rPr lang="en-US" altLang="ko-KR" sz="1400" dirty="0"/>
              <a:t>//</a:t>
            </a:r>
            <a:r>
              <a:rPr lang="ko-KR" altLang="en-US" sz="1400" dirty="0"/>
              <a:t>자원 반납</a:t>
            </a:r>
            <a:br>
              <a:rPr lang="en-US" altLang="ko-KR" sz="1400" dirty="0"/>
            </a:br>
            <a:r>
              <a:rPr lang="en-US" altLang="ko-KR" sz="1400" dirty="0"/>
              <a:t>}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throws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예외의 원인이 그 메서드를 호출하는 호출자에게 있을 경우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예외발생시 예외가 발생했음을 메서드 호출자에게 통지해줌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메서드 선언부에 </a:t>
            </a:r>
            <a:r>
              <a:rPr lang="en-US" altLang="ko-KR" sz="1400" dirty="0"/>
              <a:t>throws </a:t>
            </a:r>
            <a:r>
              <a:rPr lang="ko-KR" altLang="en-US" sz="1400" dirty="0"/>
              <a:t>절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사용자 정의 예외</a:t>
            </a:r>
            <a:endParaRPr lang="en-US" altLang="ko-KR" sz="1400" dirty="0"/>
          </a:p>
          <a:p>
            <a:pPr marL="573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Exception </a:t>
            </a:r>
            <a:r>
              <a:rPr lang="ko-KR" altLang="en-US" sz="1400" dirty="0"/>
              <a:t>또는 그 하위 예외 클래스를 상속받아 구현 함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예외를</a:t>
            </a:r>
            <a:r>
              <a:rPr lang="en-US" altLang="ko-KR" sz="1400" dirty="0"/>
              <a:t> </a:t>
            </a:r>
            <a:r>
              <a:rPr lang="ko-KR" altLang="en-US" sz="1400" dirty="0"/>
              <a:t>발생시키고 싶을 때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throw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657647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ko-KR" altLang="en-US" dirty="0"/>
              <a:t>예외</a:t>
            </a:r>
            <a:r>
              <a:rPr lang="en-US" altLang="ko-KR" dirty="0"/>
              <a:t>(Exception)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Exception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072" y="2060848"/>
            <a:ext cx="6887814" cy="3954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4232920" y="1042283"/>
            <a:ext cx="5457056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checked exception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반드시 예외 처리를 해줘야 컴파일이 수행됨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unchecked exception</a:t>
            </a:r>
            <a:r>
              <a:rPr lang="ko-KR" altLang="en-US" sz="1400" dirty="0"/>
              <a:t>을 제외한 모든 예외들</a:t>
            </a:r>
            <a:r>
              <a:rPr lang="en-US" altLang="ko-KR" sz="1400" dirty="0"/>
              <a:t>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unchecked exception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예외처리 하지 않아도 컴파일 수행됨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실행 시 예외 발생하면 프로그램 비정상 종료될 가능성 있음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RuntimeException</a:t>
            </a:r>
            <a:r>
              <a:rPr lang="en-US" altLang="ko-KR" sz="1400" dirty="0"/>
              <a:t> </a:t>
            </a:r>
            <a:r>
              <a:rPr lang="ko-KR" altLang="en-US" sz="1400" dirty="0"/>
              <a:t>과 그 하위 예외 클래스들</a:t>
            </a:r>
            <a:r>
              <a:rPr lang="en-US" altLang="ko-KR" sz="1400" dirty="0"/>
              <a:t>...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10195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throws </a:t>
            </a:r>
            <a:r>
              <a:rPr lang="ko-KR" altLang="en-US"/>
              <a:t>와 </a:t>
            </a:r>
            <a:r>
              <a:rPr lang="en-US" altLang="ko-KR"/>
              <a:t>try~catch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Exception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83199" y="1409778"/>
            <a:ext cx="4026177" cy="448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import java.io.*;</a:t>
            </a:r>
          </a:p>
          <a:p>
            <a:pPr lvl="0" defTabSz="914390">
              <a:spcBef>
                <a:spcPct val="20000"/>
              </a:spcBef>
            </a:pPr>
            <a:endParaRPr lang="en-US" altLang="ko-KR" sz="1100" dirty="0">
              <a:solidFill>
                <a:prstClr val="black"/>
              </a:solidFill>
              <a:latin typeface="Consolas" panose="020B0609020204030204" pitchFamily="49" charset="0"/>
              <a:ea typeface="휴먼모음T"/>
              <a:cs typeface="Consolas" panose="020B0609020204030204" pitchFamily="49" charset="0"/>
            </a:endParaRP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public class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ExceptionExample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public static void main(String[]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args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read();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String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= "abc.txt";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try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read(</a:t>
            </a:r>
            <a:r>
              <a:rPr lang="en-US" altLang="ko-KR" sz="1100" b="1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 catch (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FileNotFoundException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e)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e.printStackTrace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 catch (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IOException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e)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e.printStackTrace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/*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Catch 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블록을 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catch(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FileNotFoundException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|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IOException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e) 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으로 할 수도 있지만 그럴 경우에는 두 예외가 상속관계가 있으면 안된다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그래서 이 예제에서는 멀티 캐치를 사용할 수 없다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*/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}//end main</a:t>
            </a:r>
          </a:p>
          <a:p>
            <a:pPr lvl="0" defTabSz="914390">
              <a:spcBef>
                <a:spcPct val="20000"/>
              </a:spcBef>
            </a:pPr>
            <a:endParaRPr lang="en-US" altLang="ko-KR" sz="1100" dirty="0">
              <a:solidFill>
                <a:prstClr val="black"/>
              </a:solidFill>
              <a:latin typeface="Consolas" panose="020B0609020204030204" pitchFamily="49" charset="0"/>
              <a:ea typeface="휴먼모음T"/>
              <a:cs typeface="Consolas" panose="020B0609020204030204" pitchFamily="49" charset="0"/>
            </a:endParaRPr>
          </a:p>
          <a:p>
            <a:pPr lvl="0" defTabSz="914390">
              <a:spcBef>
                <a:spcPct val="20000"/>
              </a:spcBef>
            </a:pP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92959" y="1709919"/>
            <a:ext cx="4962551" cy="452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public static void read(String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 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throws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IOException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FileNotFoundException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FileReader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in = new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FileReader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BufferedReader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= new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BufferedReader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(in);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br.readLine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</a:t>
            </a:r>
          </a:p>
          <a:p>
            <a:pPr lvl="0" defTabSz="914390">
              <a:spcBef>
                <a:spcPct val="20000"/>
              </a:spcBef>
            </a:pPr>
            <a:endParaRPr lang="en-US" altLang="ko-KR" sz="1100" dirty="0">
              <a:solidFill>
                <a:prstClr val="black"/>
              </a:solidFill>
              <a:latin typeface="Consolas" panose="020B0609020204030204" pitchFamily="49" charset="0"/>
              <a:ea typeface="휴먼모음T"/>
              <a:cs typeface="Consolas" panose="020B0609020204030204" pitchFamily="49" charset="0"/>
            </a:endParaRP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public static void read()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String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= "abc1.txt";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try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FileReader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in = new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FileReader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BufferedReader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= new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BufferedReader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(in);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br.readLine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 catch (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FileNotFoundException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fe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//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fe.printStackTrace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파일이 존재하지 않습니다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 catch (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IOException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//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ioe.printStackTrace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예기치 않은 예외입니다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}//end class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4738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사용자정의 예외와 </a:t>
            </a:r>
            <a:r>
              <a:rPr lang="en-US" altLang="ko-KR"/>
              <a:t>throw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Exception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464" y="1196752"/>
            <a:ext cx="5665201" cy="371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public class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MemberDAO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public void insert(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MemberVO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member) 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throws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DuplicateKeyException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고객정보를 저장합니다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(member.name +"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님의 정보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");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//</a:t>
            </a:r>
            <a:r>
              <a:rPr lang="ko-KR" altLang="en-US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디비에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홍길동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/011-234-5678 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정보가 있다고 치고</a:t>
            </a:r>
          </a:p>
          <a:p>
            <a:pPr lvl="0" defTabSz="914390">
              <a:spcBef>
                <a:spcPct val="20000"/>
              </a:spcBef>
            </a:pP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if("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홍길동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".equals(member.name) &amp;&amp; 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    "011-234-5678".equals(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member.phone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))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//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이 경우에는 </a:t>
            </a:r>
            <a:r>
              <a:rPr lang="ko-KR" altLang="en-US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디비에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이미 정보가 있는 경우입니다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//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예외를 발생시켜 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insert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메서드를 호출한 곳으로</a:t>
            </a:r>
          </a:p>
          <a:p>
            <a:pPr lvl="0" defTabSz="914390">
              <a:spcBef>
                <a:spcPct val="20000"/>
              </a:spcBef>
            </a:pP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데이터가 중복됨을 알려줘야 합니다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//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예외를 강제로 발생시킴</a:t>
            </a:r>
          </a:p>
          <a:p>
            <a:pPr lvl="0" defTabSz="914390">
              <a:spcBef>
                <a:spcPct val="20000"/>
              </a:spcBef>
            </a:pP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throw new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DuplicateKeyException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데이터가 중복됩니다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}else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데이터베이스 저장되었습니다</a:t>
            </a: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85048" y="2204864"/>
            <a:ext cx="4320480" cy="351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//</a:t>
            </a:r>
            <a:r>
              <a:rPr lang="ko-KR" altLang="en-US" sz="1100" dirty="0">
                <a:solidFill>
                  <a:prstClr val="black"/>
                </a:solidFill>
                <a:latin typeface="Meiryo"/>
                <a:ea typeface="휴먼모음T"/>
              </a:rPr>
              <a:t>사용자 정의 예외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Meiryo"/>
                <a:ea typeface="휴먼모음T"/>
              </a:rPr>
              <a:t>class </a:t>
            </a:r>
            <a:r>
              <a:rPr lang="en-US" altLang="ko-KR" sz="1100" dirty="0" err="1">
                <a:solidFill>
                  <a:srgbClr val="0070C0"/>
                </a:solidFill>
                <a:latin typeface="Meiryo"/>
                <a:ea typeface="휴먼모음T"/>
              </a:rPr>
              <a:t>DuplicateKeyException</a:t>
            </a:r>
            <a:r>
              <a:rPr lang="en-US" altLang="ko-KR" sz="1100" dirty="0">
                <a:solidFill>
                  <a:srgbClr val="0070C0"/>
                </a:solidFill>
                <a:latin typeface="Meiryo"/>
                <a:ea typeface="휴먼모음T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Meiryo"/>
                <a:ea typeface="휴먼모음T"/>
              </a:rPr>
              <a:t>extends Exception </a:t>
            </a:r>
            <a:r>
              <a:rPr lang="en-US" altLang="ko-KR" sz="1100" dirty="0">
                <a:solidFill>
                  <a:srgbClr val="0070C0"/>
                </a:solidFill>
                <a:latin typeface="Meiryo"/>
                <a:ea typeface="휴먼모음T"/>
              </a:rPr>
              <a:t>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Meiryo"/>
                <a:ea typeface="휴먼모음T"/>
              </a:rPr>
              <a:t>    </a:t>
            </a:r>
            <a:r>
              <a:rPr lang="en-US" altLang="ko-KR" sz="1100" dirty="0" err="1">
                <a:solidFill>
                  <a:srgbClr val="0070C0"/>
                </a:solidFill>
                <a:latin typeface="Meiryo"/>
                <a:ea typeface="휴먼모음T"/>
              </a:rPr>
              <a:t>DuplicateKeyException</a:t>
            </a:r>
            <a:r>
              <a:rPr lang="en-US" altLang="ko-KR" sz="1100" dirty="0">
                <a:solidFill>
                  <a:srgbClr val="0070C0"/>
                </a:solidFill>
                <a:latin typeface="Meiryo"/>
                <a:ea typeface="휴먼모음T"/>
              </a:rPr>
              <a:t>(String message)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Meiryo"/>
                <a:ea typeface="휴먼모음T"/>
              </a:rPr>
              <a:t>        super(message);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Meiryo"/>
                <a:ea typeface="휴먼모음T"/>
              </a:rPr>
              <a:t>    }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srgbClr val="0070C0"/>
                </a:solidFill>
                <a:latin typeface="Meiryo"/>
                <a:ea typeface="휴먼모음T"/>
              </a:rPr>
              <a:t>}</a:t>
            </a:r>
          </a:p>
          <a:p>
            <a:pPr lvl="0" defTabSz="914390">
              <a:spcBef>
                <a:spcPct val="20000"/>
              </a:spcBef>
            </a:pPr>
            <a:endParaRPr lang="en-US" altLang="ko-KR" sz="1100" dirty="0">
              <a:solidFill>
                <a:srgbClr val="0070C0"/>
              </a:solidFill>
              <a:latin typeface="Meiryo"/>
              <a:ea typeface="휴먼모음T"/>
            </a:endParaRP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class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MemberVO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String name;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String phone;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String address;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MemberVO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(String name, String phone, String address) {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this.name = name;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this.phone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= phone;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this.address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= address;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}</a:t>
            </a:r>
          </a:p>
          <a:p>
            <a:pPr lvl="0" defTabSz="914390">
              <a:spcBef>
                <a:spcPct val="200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40186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11</a:t>
            </a:r>
            <a:r>
              <a:rPr lang="en-US" altLang="ko-KR" sz="4400" dirty="0"/>
              <a:t> </a:t>
            </a:r>
            <a:r>
              <a:rPr lang="en-US" altLang="ko-KR" sz="2800" dirty="0"/>
              <a:t>Collection Framework</a:t>
            </a:r>
            <a:endParaRPr lang="ko-KR" altLang="en-US" sz="2800" dirty="0"/>
          </a:p>
        </p:txBody>
      </p:sp>
      <p:sp>
        <p:nvSpPr>
          <p:cNvPr id="6" name="부제목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Collection Framework</a:t>
            </a:r>
          </a:p>
          <a:p>
            <a:r>
              <a:rPr lang="ko-KR" altLang="en-US" dirty="0"/>
              <a:t>객체 비교</a:t>
            </a:r>
            <a:endParaRPr lang="en-US" altLang="ko-KR" dirty="0"/>
          </a:p>
          <a:p>
            <a:r>
              <a:rPr lang="ko-KR" altLang="en-US" dirty="0" err="1"/>
              <a:t>제네릭과</a:t>
            </a:r>
            <a:r>
              <a:rPr lang="ko-KR" altLang="en-US" dirty="0"/>
              <a:t> 형 안정성</a:t>
            </a:r>
            <a:r>
              <a:rPr lang="en-US" altLang="ko-KR" dirty="0"/>
              <a:t>(Generic &amp; Type Safety) </a:t>
            </a:r>
          </a:p>
          <a:p>
            <a:r>
              <a:rPr lang="en-US" altLang="ko-KR" dirty="0" err="1"/>
              <a:t>Typesafe</a:t>
            </a:r>
            <a:r>
              <a:rPr lang="en-US" altLang="ko-KR" dirty="0"/>
              <a:t> </a:t>
            </a:r>
            <a:r>
              <a:rPr lang="en-US" altLang="ko-KR" dirty="0" err="1"/>
              <a:t>enum</a:t>
            </a:r>
            <a:endParaRPr lang="en-US" altLang="ko-KR" dirty="0"/>
          </a:p>
          <a:p>
            <a:r>
              <a:rPr lang="en-US" altLang="ko-KR" dirty="0" err="1"/>
              <a:t>Varargs</a:t>
            </a:r>
            <a:r>
              <a:rPr lang="en-US" altLang="ko-KR" dirty="0"/>
              <a:t>(Variable-length arguments)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4645" y="24208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5854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Collection</a:t>
            </a:r>
            <a:r>
              <a:rPr lang="ko-KR" altLang="en-US" dirty="0"/>
              <a:t> </a:t>
            </a:r>
            <a:r>
              <a:rPr lang="en-US" altLang="ko-KR" dirty="0"/>
              <a:t>Framework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0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_x254358520" descr="EMB0000121452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85" y="3942209"/>
            <a:ext cx="4472281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7836" y="1124745"/>
            <a:ext cx="7800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>
              <a:spcBef>
                <a:spcPct val="20000"/>
              </a:spcBef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File -&gt; New -&gt; Java Project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50273344" descr="EMB0000121452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5" y="1432522"/>
            <a:ext cx="6047532" cy="16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250478392" descr="EMB0000121452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087" y="2060849"/>
            <a:ext cx="3592810" cy="38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톱니 모양의 오른쪽 화살표 12"/>
          <p:cNvSpPr/>
          <p:nvPr/>
        </p:nvSpPr>
        <p:spPr>
          <a:xfrm>
            <a:off x="5160666" y="2636912"/>
            <a:ext cx="572421" cy="432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톱니 모양의 오른쪽 화살표 17"/>
          <p:cNvSpPr/>
          <p:nvPr/>
        </p:nvSpPr>
        <p:spPr>
          <a:xfrm flipH="1">
            <a:off x="2316144" y="5085184"/>
            <a:ext cx="593193" cy="432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2765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Collection </a:t>
            </a:r>
            <a:r>
              <a:rPr lang="ko-KR" altLang="en-US" dirty="0"/>
              <a:t>프레임워크</a:t>
            </a:r>
          </a:p>
        </p:txBody>
      </p:sp>
      <p:sp>
        <p:nvSpPr>
          <p:cNvPr id="86019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76536" y="1268760"/>
            <a:ext cx="81369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Collection </a:t>
            </a:r>
            <a:r>
              <a:rPr lang="ko-KR" altLang="en-US" sz="1400" dirty="0"/>
              <a:t>인터페이스의 하위 클래스들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Set </a:t>
            </a:r>
            <a:r>
              <a:rPr lang="ko-KR" altLang="en-US" sz="1400" dirty="0"/>
              <a:t>계열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Set </a:t>
            </a:r>
            <a:r>
              <a:rPr lang="ko-KR" altLang="en-US" sz="1400" dirty="0"/>
              <a:t>인터페이스를 구현한 클래스들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순서 </a:t>
            </a:r>
            <a:r>
              <a:rPr lang="en-US" altLang="ko-KR" sz="1400" dirty="0"/>
              <a:t>X, </a:t>
            </a:r>
            <a:r>
              <a:rPr lang="ko-KR" altLang="en-US" sz="1400" dirty="0"/>
              <a:t>중복 허용 </a:t>
            </a:r>
            <a:r>
              <a:rPr lang="en-US" altLang="ko-KR" sz="1400" dirty="0"/>
              <a:t>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HashSet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TreeSet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List </a:t>
            </a:r>
            <a:r>
              <a:rPr lang="ko-KR" altLang="en-US" sz="1400" dirty="0"/>
              <a:t>계열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List </a:t>
            </a:r>
            <a:r>
              <a:rPr lang="ko-KR" altLang="en-US" sz="1400" dirty="0"/>
              <a:t>인터페이스를 구현한 클래스들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순서 </a:t>
            </a:r>
            <a:r>
              <a:rPr lang="en-US" altLang="ko-KR" sz="1400" dirty="0"/>
              <a:t>O, </a:t>
            </a:r>
            <a:r>
              <a:rPr lang="ko-KR" altLang="en-US" sz="1400" dirty="0"/>
              <a:t>중복 허용 </a:t>
            </a:r>
            <a:r>
              <a:rPr lang="en-US" altLang="ko-KR" sz="1400" dirty="0"/>
              <a:t>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ArrayList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LinkedList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Map </a:t>
            </a:r>
            <a:r>
              <a:rPr lang="ko-KR" altLang="en-US" sz="1400" dirty="0"/>
              <a:t>계열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Map </a:t>
            </a:r>
            <a:r>
              <a:rPr lang="ko-KR" altLang="en-US" sz="1400" dirty="0"/>
              <a:t>인터페이스를 구현한 클래스들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MashMap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TreeMap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363" y="4077072"/>
            <a:ext cx="6336704" cy="20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791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Collection </a:t>
            </a:r>
            <a:r>
              <a:rPr lang="ko-KR" altLang="en-US" dirty="0"/>
              <a:t>인터페이스의 주요 메서드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196752"/>
            <a:ext cx="7589093" cy="49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446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인터페이스의 주요 메서드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920552" y="1069869"/>
            <a:ext cx="8226177" cy="5167443"/>
            <a:chOff x="704528" y="1069869"/>
            <a:chExt cx="8658225" cy="56014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528" y="1069869"/>
              <a:ext cx="8648700" cy="22002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528" y="3232821"/>
              <a:ext cx="8658225" cy="3438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5937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68759" y="0"/>
            <a:ext cx="6768752" cy="6752008"/>
            <a:chOff x="632520" y="1093398"/>
            <a:chExt cx="8753475" cy="84395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838" y="1093398"/>
              <a:ext cx="8629650" cy="29813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20" y="4056061"/>
              <a:ext cx="8753475" cy="5476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92006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Tree </a:t>
            </a:r>
            <a:r>
              <a:rPr lang="ko-KR" altLang="en-US"/>
              <a:t>자료구조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pic>
        <p:nvPicPr>
          <p:cNvPr id="1026" name="Picture 2" descr="https://upload.wikimedia.org/wikipedia/commons/thumb/f/f7/Binary_tree.svg/200px-Binary_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92" y="2348880"/>
            <a:ext cx="1905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8504" y="1340768"/>
            <a:ext cx="57606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트리 구조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</a:rPr>
              <a:t>tree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 나무구조)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B0080"/>
                </a:solidFill>
                <a:latin typeface="Arial" panose="020B0604020202020204" pitchFamily="34" charset="0"/>
              </a:rPr>
              <a:t>그래프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</a:rPr>
              <a:t>의 일종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</a:rPr>
              <a:t>여러 노드가 한 노드를 가리킬 수 없는 구조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</a:rPr>
              <a:t>간단하게는 회로가 없고, 서로 다른 두 노드를 잇는 길이 하나뿐인 그래프</a:t>
            </a:r>
            <a:endParaRPr lang="ko-KR" altLang="ko-KR" sz="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트리에서 최상위 노드를 </a:t>
            </a:r>
            <a:r>
              <a:rPr lang="ko-KR" altLang="ko-KR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루트 노드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ko-KR" altLang="ko-KR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뿌리 노드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노드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A가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노드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B를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가리킬 때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A를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B의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ko-KR" altLang="ko-KR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부모 노드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B를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A의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ko-KR" altLang="ko-KR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자식 노드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자식 노드가 없는 노드를 </a:t>
            </a:r>
            <a:r>
              <a:rPr lang="ko-KR" altLang="ko-KR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잎 노드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ko-KR" altLang="ko-KR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리프 노드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잎 노드가 아닌 노드를 </a:t>
            </a:r>
            <a:r>
              <a:rPr lang="ko-KR" altLang="ko-KR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내부 노드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ko-KR" altLang="ko-KR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ko-KR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7309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TreeSet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24022" y="1340768"/>
            <a:ext cx="8658225" cy="4543813"/>
            <a:chOff x="571635" y="1451604"/>
            <a:chExt cx="8658225" cy="45438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22" y="1451604"/>
              <a:ext cx="8553450" cy="19240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35" y="3356992"/>
              <a:ext cx="8658225" cy="263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7973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인터페이스의 주요 메서드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78153" y="92329"/>
            <a:ext cx="6349964" cy="6577693"/>
            <a:chOff x="619260" y="1083662"/>
            <a:chExt cx="8743950" cy="92110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260" y="1083662"/>
              <a:ext cx="8667750" cy="3552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60" y="4617825"/>
              <a:ext cx="8743950" cy="567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02621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ArrayList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36776" y="64825"/>
            <a:ext cx="6192688" cy="6497386"/>
            <a:chOff x="469842" y="260648"/>
            <a:chExt cx="8674158" cy="90298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512" y="260648"/>
              <a:ext cx="8553450" cy="21812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842" y="2432542"/>
              <a:ext cx="867415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76246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LinkedList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68624" y="121537"/>
            <a:ext cx="6552728" cy="6529834"/>
            <a:chOff x="679297" y="1303246"/>
            <a:chExt cx="7494320" cy="740530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451" y="1303246"/>
              <a:ext cx="7488166" cy="54730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97" y="1850554"/>
              <a:ext cx="7488239" cy="68580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321" y="1340768"/>
            <a:ext cx="4225199" cy="18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62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인터페이스의 주요 메서드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672434"/>
            <a:ext cx="7120022" cy="58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3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소스코드 작성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55201640" descr="EMB0000121452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2"/>
          <a:stretch>
            <a:fillRect/>
          </a:stretch>
        </p:blipFill>
        <p:spPr bwMode="auto">
          <a:xfrm>
            <a:off x="584515" y="1697405"/>
            <a:ext cx="512035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77959" y="1380709"/>
            <a:ext cx="1786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File -&gt; New -&gt; Class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51250584" descr="EMB0000121452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5" y="1697406"/>
            <a:ext cx="3716469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889104" y="1380709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클래스 이름 입력 시 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소문자를 구분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38319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HashMap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093601"/>
            <a:ext cx="5330516" cy="50740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68" y="1196752"/>
            <a:ext cx="5003569" cy="25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83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TreeMap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069869"/>
            <a:ext cx="7377831" cy="5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7585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HashSet</a:t>
            </a:r>
            <a:r>
              <a:rPr lang="ko-KR" altLang="en-US" dirty="0"/>
              <a:t> </a:t>
            </a:r>
            <a:r>
              <a:rPr lang="en-US" altLang="ko-KR" dirty="0"/>
              <a:t>add()/</a:t>
            </a:r>
            <a:r>
              <a:rPr lang="en-US" altLang="ko-KR" dirty="0" err="1"/>
              <a:t>HashMap</a:t>
            </a:r>
            <a:r>
              <a:rPr lang="en-US" altLang="ko-KR" dirty="0"/>
              <a:t> put()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1. Collection Framework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50759" y="1069869"/>
            <a:ext cx="907300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0070C0"/>
                </a:solidFill>
                <a:latin typeface="Meiryo"/>
                <a:ea typeface="휴먼모음T"/>
              </a:rPr>
              <a:t>HashSet.java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public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boolean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add(E e)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	return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map.put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(e, PRESENT)==null;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}</a:t>
            </a:r>
          </a:p>
          <a:p>
            <a:pPr lvl="0"/>
            <a:r>
              <a:rPr lang="en-US" altLang="ko-KR" sz="1400" b="1" dirty="0">
                <a:solidFill>
                  <a:srgbClr val="0070C0"/>
                </a:solidFill>
                <a:latin typeface="Meiryo"/>
                <a:ea typeface="휴먼모음T"/>
              </a:rPr>
              <a:t>HashMap.java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public V put(K key, V value)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if (key == null)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return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putForNullKey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(value);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hash = hash(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key.hashCode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());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indexFor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(hash,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table.length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);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  <a:latin typeface="Meiryo"/>
                <a:ea typeface="휴먼모음T"/>
              </a:rPr>
              <a:t>    for (Entry&lt;K,V&gt; e = table[</a:t>
            </a:r>
            <a:r>
              <a:rPr lang="en-US" altLang="ko-KR" sz="1600" dirty="0" err="1">
                <a:solidFill>
                  <a:prstClr val="black"/>
                </a:solidFill>
                <a:latin typeface="Meiryo"/>
                <a:ea typeface="휴먼모음T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Meiryo"/>
                <a:ea typeface="휴먼모음T"/>
              </a:rPr>
              <a:t>]; e != null; e = </a:t>
            </a:r>
            <a:r>
              <a:rPr lang="en-US" altLang="ko-KR" sz="1600" dirty="0" err="1">
                <a:solidFill>
                  <a:prstClr val="black"/>
                </a:solidFill>
                <a:latin typeface="Meiryo"/>
                <a:ea typeface="휴먼모음T"/>
              </a:rPr>
              <a:t>e.next</a:t>
            </a:r>
            <a:r>
              <a:rPr lang="en-US" altLang="ko-KR" sz="1600" dirty="0">
                <a:solidFill>
                  <a:prstClr val="black"/>
                </a:solidFill>
                <a:latin typeface="Meiryo"/>
                <a:ea typeface="휴먼모음T"/>
              </a:rPr>
              <a:t>)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Object k;</a:t>
            </a:r>
          </a:p>
          <a:p>
            <a:pPr lvl="0"/>
            <a:r>
              <a:rPr lang="en-US" altLang="ko-KR" sz="1400" b="1" dirty="0">
                <a:solidFill>
                  <a:srgbClr val="FF0000"/>
                </a:solidFill>
                <a:latin typeface="Meiryo"/>
                <a:ea typeface="휴먼모음T"/>
              </a:rPr>
              <a:t>        if (</a:t>
            </a:r>
            <a:r>
              <a:rPr lang="en-US" altLang="ko-KR" sz="1400" b="1" dirty="0" err="1">
                <a:solidFill>
                  <a:srgbClr val="FF0000"/>
                </a:solidFill>
                <a:latin typeface="Meiryo"/>
                <a:ea typeface="휴먼모음T"/>
              </a:rPr>
              <a:t>e.hash</a:t>
            </a:r>
            <a:r>
              <a:rPr lang="en-US" altLang="ko-KR" sz="1400" b="1" dirty="0">
                <a:solidFill>
                  <a:srgbClr val="FF0000"/>
                </a:solidFill>
                <a:latin typeface="Meiryo"/>
                <a:ea typeface="휴먼모음T"/>
              </a:rPr>
              <a:t> == hash &amp;&amp; ((k = </a:t>
            </a:r>
            <a:r>
              <a:rPr lang="en-US" altLang="ko-KR" sz="1400" b="1" dirty="0" err="1">
                <a:solidFill>
                  <a:srgbClr val="FF0000"/>
                </a:solidFill>
                <a:latin typeface="Meiryo"/>
                <a:ea typeface="휴먼모음T"/>
              </a:rPr>
              <a:t>e.key</a:t>
            </a:r>
            <a:r>
              <a:rPr lang="en-US" altLang="ko-KR" sz="1400" b="1" dirty="0">
                <a:solidFill>
                  <a:srgbClr val="FF0000"/>
                </a:solidFill>
                <a:latin typeface="Meiryo"/>
                <a:ea typeface="휴먼모음T"/>
              </a:rPr>
              <a:t>) == key || </a:t>
            </a:r>
            <a:r>
              <a:rPr lang="en-US" altLang="ko-KR" sz="1400" b="1" dirty="0" err="1">
                <a:solidFill>
                  <a:srgbClr val="FF0000"/>
                </a:solidFill>
                <a:latin typeface="Meiryo"/>
                <a:ea typeface="휴먼모음T"/>
              </a:rPr>
              <a:t>key.equals</a:t>
            </a:r>
            <a:r>
              <a:rPr lang="en-US" altLang="ko-KR" sz="1400" b="1" dirty="0">
                <a:solidFill>
                  <a:srgbClr val="FF0000"/>
                </a:solidFill>
                <a:latin typeface="Meiryo"/>
                <a:ea typeface="휴먼모음T"/>
              </a:rPr>
              <a:t>(k))) </a:t>
            </a:r>
            <a:r>
              <a:rPr lang="en-US" altLang="ko-KR" sz="1400" dirty="0">
                <a:solidFill>
                  <a:srgbClr val="FF0000"/>
                </a:solidFill>
                <a:latin typeface="Meiryo"/>
                <a:ea typeface="휴먼모음T"/>
              </a:rPr>
              <a:t>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V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oldValue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=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e.value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e.value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= value;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e.recordAccess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(this);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    return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oldValue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    }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}</a:t>
            </a:r>
          </a:p>
          <a:p>
            <a:pPr lvl="0"/>
            <a:endParaRPr lang="en-US" altLang="ko-KR" sz="1400" dirty="0">
              <a:solidFill>
                <a:prstClr val="black"/>
              </a:solidFill>
              <a:latin typeface="Meiryo"/>
              <a:ea typeface="휴먼모음T"/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modCount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++;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addEntry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(hash, key, value, </a:t>
            </a:r>
            <a:r>
              <a:rPr lang="en-US" altLang="ko-KR" sz="1400" dirty="0" err="1">
                <a:solidFill>
                  <a:prstClr val="black"/>
                </a:solidFill>
                <a:latin typeface="Meiryo"/>
                <a:ea typeface="휴먼모음T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    return null;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Meiryo"/>
                <a:ea typeface="휴먼모음T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35513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TreeSet</a:t>
            </a:r>
            <a:r>
              <a:rPr lang="ko-KR" altLang="en-US"/>
              <a:t> </a:t>
            </a:r>
            <a:r>
              <a:rPr lang="en-US" altLang="ko-KR"/>
              <a:t>add()/TreeMap put() </a:t>
            </a:r>
            <a:r>
              <a:rPr lang="ko-KR" altLang="en-US"/>
              <a:t>메서드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0472" y="1010245"/>
            <a:ext cx="4953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==================================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TreeSet.java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==================================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public </a:t>
            </a:r>
            <a:r>
              <a:rPr lang="en-US" altLang="ko-KR" sz="1200" dirty="0" err="1">
                <a:solidFill>
                  <a:prstClr val="black"/>
                </a:solidFill>
                <a:latin typeface="Meiryo"/>
                <a:ea typeface="휴먼모음T"/>
              </a:rPr>
              <a:t>boolean</a:t>
            </a: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add(E e) {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return </a:t>
            </a:r>
            <a:r>
              <a:rPr lang="en-US" altLang="ko-KR" sz="1200" dirty="0" err="1">
                <a:solidFill>
                  <a:prstClr val="black"/>
                </a:solidFill>
                <a:latin typeface="Meiryo"/>
                <a:ea typeface="휴먼모음T"/>
              </a:rPr>
              <a:t>m.put</a:t>
            </a: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(e, PRESENT)==null;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}</a:t>
            </a:r>
          </a:p>
          <a:p>
            <a:pPr lvl="0">
              <a:lnSpc>
                <a:spcPct val="110000"/>
              </a:lnSpc>
            </a:pPr>
            <a:endParaRPr lang="en-US" altLang="ko-KR" sz="1200" dirty="0">
              <a:solidFill>
                <a:prstClr val="black"/>
              </a:solidFill>
              <a:latin typeface="Meiryo"/>
              <a:ea typeface="휴먼모음T"/>
            </a:endParaRPr>
          </a:p>
          <a:p>
            <a:pPr lvl="0">
              <a:lnSpc>
                <a:spcPct val="110000"/>
              </a:lnSpc>
            </a:pPr>
            <a:endParaRPr lang="en-US" altLang="ko-KR" sz="1200" dirty="0">
              <a:solidFill>
                <a:prstClr val="black"/>
              </a:solidFill>
              <a:latin typeface="Meiryo"/>
              <a:ea typeface="휴먼모음T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=====================================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TreeMap.java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=====================================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public V put(K key, V value) {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Entry&lt;K,V&gt; t = root;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if (t == null) {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Meiryo"/>
                <a:ea typeface="휴먼모음T"/>
              </a:rPr>
              <a:t>        compare(key, key); // type (and possibly null) check</a:t>
            </a:r>
          </a:p>
          <a:p>
            <a:pPr lvl="0">
              <a:lnSpc>
                <a:spcPct val="110000"/>
              </a:lnSpc>
            </a:pPr>
            <a:endParaRPr lang="en-US" altLang="ko-KR" sz="1200" dirty="0">
              <a:solidFill>
                <a:prstClr val="black"/>
              </a:solidFill>
              <a:latin typeface="Meiryo"/>
              <a:ea typeface="휴먼모음T"/>
            </a:endParaRP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    root = new Entry&lt;&gt;(key, value, null);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    size = 1;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Meiryo"/>
                <a:ea typeface="휴먼모음T"/>
              </a:rPr>
              <a:t>modCount</a:t>
            </a: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++;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    return null;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}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</a:t>
            </a:r>
            <a:r>
              <a:rPr lang="en-US" altLang="ko-KR" sz="1200" dirty="0" err="1">
                <a:solidFill>
                  <a:prstClr val="black"/>
                </a:solidFill>
                <a:latin typeface="Meiryo"/>
                <a:ea typeface="휴먼모음T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Meiryo"/>
                <a:ea typeface="휴먼모음T"/>
              </a:rPr>
              <a:t>cmp</a:t>
            </a: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;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Entry&lt;K,V&gt; parent;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// split comparator and comparable paths</a:t>
            </a:r>
          </a:p>
          <a:p>
            <a:pPr lvl="0">
              <a:lnSpc>
                <a:spcPct val="11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   Comparator&lt;? super K&gt; </a:t>
            </a:r>
            <a:r>
              <a:rPr lang="en-US" altLang="ko-KR" sz="1200" dirty="0" err="1">
                <a:solidFill>
                  <a:prstClr val="black"/>
                </a:solidFill>
                <a:latin typeface="Meiryo"/>
                <a:ea typeface="휴먼모음T"/>
              </a:rPr>
              <a:t>cpr</a:t>
            </a:r>
            <a:r>
              <a:rPr lang="en-US" altLang="ko-KR" sz="1200" dirty="0">
                <a:solidFill>
                  <a:prstClr val="black"/>
                </a:solidFill>
                <a:latin typeface="Meiryo"/>
                <a:ea typeface="휴먼모음T"/>
              </a:rPr>
              <a:t> = comparator;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4953135" y="672434"/>
            <a:ext cx="4752528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if (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cpr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!= null) {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do {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parent = t;</a:t>
            </a:r>
          </a:p>
          <a:p>
            <a:pPr lvl="0"/>
            <a:r>
              <a:rPr lang="en-US" altLang="ko-KR" sz="1100" b="1" dirty="0">
                <a:solidFill>
                  <a:srgbClr val="FF0000"/>
                </a:solidFill>
                <a:latin typeface="Meiryo"/>
                <a:ea typeface="휴먼모음T"/>
              </a:rPr>
              <a:t>            </a:t>
            </a:r>
            <a:r>
              <a:rPr lang="en-US" altLang="ko-KR" sz="1100" b="1" dirty="0" err="1">
                <a:solidFill>
                  <a:srgbClr val="FF0000"/>
                </a:solidFill>
                <a:latin typeface="Meiryo"/>
                <a:ea typeface="휴먼모음T"/>
              </a:rPr>
              <a:t>cmp</a:t>
            </a:r>
            <a:r>
              <a:rPr lang="en-US" altLang="ko-KR" sz="1100" b="1" dirty="0">
                <a:solidFill>
                  <a:srgbClr val="FF0000"/>
                </a:solidFill>
                <a:latin typeface="Meiryo"/>
                <a:ea typeface="휴먼모음T"/>
              </a:rPr>
              <a:t> = </a:t>
            </a:r>
            <a:r>
              <a:rPr lang="en-US" altLang="ko-KR" sz="1100" b="1" dirty="0" err="1">
                <a:solidFill>
                  <a:srgbClr val="FF0000"/>
                </a:solidFill>
                <a:latin typeface="Meiryo"/>
                <a:ea typeface="휴먼모음T"/>
              </a:rPr>
              <a:t>cpr.compare</a:t>
            </a:r>
            <a:r>
              <a:rPr lang="en-US" altLang="ko-KR" sz="1100" b="1" dirty="0">
                <a:solidFill>
                  <a:srgbClr val="FF0000"/>
                </a:solidFill>
                <a:latin typeface="Meiryo"/>
                <a:ea typeface="휴먼모음T"/>
              </a:rPr>
              <a:t>(key, </a:t>
            </a:r>
            <a:r>
              <a:rPr lang="en-US" altLang="ko-KR" sz="1100" b="1" dirty="0" err="1">
                <a:solidFill>
                  <a:srgbClr val="FF0000"/>
                </a:solidFill>
                <a:latin typeface="Meiryo"/>
                <a:ea typeface="휴먼모음T"/>
              </a:rPr>
              <a:t>t.key</a:t>
            </a:r>
            <a:r>
              <a:rPr lang="en-US" altLang="ko-KR" sz="1100" b="1" dirty="0">
                <a:solidFill>
                  <a:srgbClr val="FF0000"/>
                </a:solidFill>
                <a:latin typeface="Meiryo"/>
                <a:ea typeface="휴먼모음T"/>
              </a:rPr>
              <a:t>);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if (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cmp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&lt; 0)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    t =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t.left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else if (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cmp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&gt; 0)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    t =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t.right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else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    return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t.setValue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(value);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} while (t != null);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}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else {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if (key == null)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throw new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NullPointerException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();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Comparable&lt;? super K&gt; k = (Comparable&lt;? super K&gt;) key;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do {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parent = t;</a:t>
            </a:r>
          </a:p>
          <a:p>
            <a:pPr lvl="0"/>
            <a:r>
              <a:rPr lang="en-US" altLang="ko-KR" sz="1100" dirty="0">
                <a:solidFill>
                  <a:srgbClr val="FF0000"/>
                </a:solidFill>
                <a:latin typeface="Meiryo"/>
                <a:ea typeface="휴먼모음T"/>
              </a:rPr>
              <a:t>            </a:t>
            </a:r>
            <a:r>
              <a:rPr lang="en-US" altLang="ko-KR" sz="1100" dirty="0" err="1">
                <a:solidFill>
                  <a:srgbClr val="FF0000"/>
                </a:solidFill>
                <a:latin typeface="Meiryo"/>
                <a:ea typeface="휴먼모음T"/>
              </a:rPr>
              <a:t>cmp</a:t>
            </a:r>
            <a:r>
              <a:rPr lang="en-US" altLang="ko-KR" sz="1100" dirty="0">
                <a:solidFill>
                  <a:srgbClr val="FF0000"/>
                </a:solidFill>
                <a:latin typeface="Meiryo"/>
                <a:ea typeface="휴먼모음T"/>
              </a:rPr>
              <a:t> = </a:t>
            </a:r>
            <a:r>
              <a:rPr lang="en-US" altLang="ko-KR" sz="1100" dirty="0" err="1">
                <a:solidFill>
                  <a:srgbClr val="FF0000"/>
                </a:solidFill>
                <a:latin typeface="Meiryo"/>
                <a:ea typeface="휴먼모음T"/>
              </a:rPr>
              <a:t>k.compareTo</a:t>
            </a:r>
            <a:r>
              <a:rPr lang="en-US" altLang="ko-KR" sz="1100" dirty="0">
                <a:solidFill>
                  <a:srgbClr val="FF0000"/>
                </a:solidFill>
                <a:latin typeface="Meiryo"/>
                <a:ea typeface="휴먼모음T"/>
              </a:rPr>
              <a:t>(</a:t>
            </a:r>
            <a:r>
              <a:rPr lang="en-US" altLang="ko-KR" sz="1100" dirty="0" err="1">
                <a:solidFill>
                  <a:srgbClr val="FF0000"/>
                </a:solidFill>
                <a:latin typeface="Meiryo"/>
                <a:ea typeface="휴먼모음T"/>
              </a:rPr>
              <a:t>t.key</a:t>
            </a:r>
            <a:r>
              <a:rPr lang="en-US" altLang="ko-KR" sz="1100" dirty="0">
                <a:solidFill>
                  <a:srgbClr val="FF0000"/>
                </a:solidFill>
                <a:latin typeface="Meiryo"/>
                <a:ea typeface="휴먼모음T"/>
              </a:rPr>
              <a:t>);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if (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cmp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&lt; 0)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    t =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t.left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else if (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cmp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&gt; 0)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    t =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t.right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else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        return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t.setValue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(value);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} while (t != null);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}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Entry&lt;K,V&gt; e = new Entry&lt;&gt;(key, value, parent);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if (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cmp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&lt; 0)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parent.left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= e;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else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   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parent.right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= e;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fixAfterInsertion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(e);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size++;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</a:t>
            </a:r>
            <a:r>
              <a:rPr lang="en-US" altLang="ko-KR" sz="1100" dirty="0" err="1">
                <a:solidFill>
                  <a:prstClr val="black"/>
                </a:solidFill>
                <a:latin typeface="Meiryo"/>
                <a:ea typeface="휴먼모음T"/>
              </a:rPr>
              <a:t>modCount</a:t>
            </a:r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++;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    return null;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  <a:latin typeface="Meiryo"/>
                <a:ea typeface="휴먼모음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33880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Iterator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0472" y="1166843"/>
            <a:ext cx="935503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Iteration : </a:t>
            </a:r>
            <a:r>
              <a:rPr lang="ko-KR" altLang="en-US" dirty="0"/>
              <a:t>컬렉션에 저장되어 있는 </a:t>
            </a:r>
            <a:r>
              <a:rPr lang="ko-KR" altLang="en-US" dirty="0" err="1"/>
              <a:t>엘리먼트를</a:t>
            </a:r>
            <a:r>
              <a:rPr lang="ko-KR" altLang="en-US" dirty="0"/>
              <a:t> 검색하는 절차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Iterator </a:t>
            </a:r>
            <a:r>
              <a:rPr lang="ko-KR" altLang="en-US" dirty="0"/>
              <a:t>인터페이스 </a:t>
            </a:r>
            <a:r>
              <a:rPr lang="en-US" altLang="ko-KR" dirty="0"/>
              <a:t>: </a:t>
            </a:r>
            <a:r>
              <a:rPr lang="ko-KR" altLang="en-US" dirty="0"/>
              <a:t>컬렉션에 저장된 </a:t>
            </a:r>
            <a:r>
              <a:rPr lang="ko-KR" altLang="en-US" dirty="0" err="1"/>
              <a:t>엘리먼트를</a:t>
            </a:r>
            <a:r>
              <a:rPr lang="ko-KR" altLang="en-US" dirty="0"/>
              <a:t> 순차적으로 하나씩 접근하고자 할 때 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Set </a:t>
            </a:r>
            <a:r>
              <a:rPr lang="ko-KR" altLang="en-US" dirty="0"/>
              <a:t>계열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Collection </a:t>
            </a:r>
            <a:r>
              <a:rPr lang="ko-KR" altLang="en-US" dirty="0"/>
              <a:t>인터페이스에 정의된 </a:t>
            </a:r>
            <a:r>
              <a:rPr lang="en-US" altLang="ko-KR" dirty="0"/>
              <a:t>iterator() </a:t>
            </a:r>
            <a:r>
              <a:rPr lang="ko-KR" altLang="en-US" dirty="0"/>
              <a:t>메서드를 통하여</a:t>
            </a:r>
            <a:r>
              <a:rPr lang="en-US" altLang="ko-KR" dirty="0"/>
              <a:t>Iterator</a:t>
            </a:r>
            <a:r>
              <a:rPr lang="ko-KR" altLang="en-US" dirty="0"/>
              <a:t>객체 를 반환 받아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List </a:t>
            </a:r>
            <a:r>
              <a:rPr lang="ko-KR" altLang="en-US" dirty="0"/>
              <a:t>계열 </a:t>
            </a:r>
            <a:r>
              <a:rPr lang="en-US" altLang="ko-KR" dirty="0"/>
              <a:t>: </a:t>
            </a:r>
            <a:r>
              <a:rPr lang="en-US" altLang="ko-KR" dirty="0" err="1"/>
              <a:t>listIterator</a:t>
            </a:r>
            <a:r>
              <a:rPr lang="en-US" altLang="ko-KR" dirty="0"/>
              <a:t>()</a:t>
            </a:r>
            <a:r>
              <a:rPr lang="ko-KR" altLang="en-US" dirty="0"/>
              <a:t>메서드를 통해 </a:t>
            </a:r>
            <a:r>
              <a:rPr lang="en-US" altLang="ko-KR" dirty="0" err="1"/>
              <a:t>ListIterator</a:t>
            </a:r>
            <a:r>
              <a:rPr lang="ko-KR" altLang="en-US" dirty="0"/>
              <a:t>객체를 반환 받아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Iterator </a:t>
            </a:r>
            <a:r>
              <a:rPr lang="ko-KR" altLang="en-US" dirty="0"/>
              <a:t>인터페이스의 주요</a:t>
            </a:r>
            <a:r>
              <a:rPr lang="en-US" altLang="ko-KR" dirty="0"/>
              <a:t>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en-US" altLang="ko-KR" dirty="0" err="1"/>
              <a:t>hasNext</a:t>
            </a:r>
            <a:r>
              <a:rPr lang="en-US" altLang="ko-KR" dirty="0"/>
              <a:t>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 next()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void remove()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66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Iterator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Collection Framework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18" y="1083459"/>
            <a:ext cx="7742634" cy="508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3007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JDK 1.1 </a:t>
            </a:r>
            <a:r>
              <a:rPr lang="ko-KR" altLang="en-US" dirty="0"/>
              <a:t>이전의 </a:t>
            </a:r>
            <a:r>
              <a:rPr lang="en-US" altLang="ko-KR" dirty="0"/>
              <a:t>Collections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1196752"/>
            <a:ext cx="780119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366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제네릭과 형 안정성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50903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제네릭과</a:t>
            </a:r>
            <a:r>
              <a:rPr lang="ko-KR" altLang="en-US" dirty="0"/>
              <a:t> 형 안정성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제네릭과 형 안정성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09287" y="1318335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엘리먼트에</a:t>
            </a:r>
            <a:r>
              <a:rPr lang="ko-KR" altLang="en-US" dirty="0"/>
              <a:t> 원하는 데이터 타입만 들어가도록 함</a:t>
            </a:r>
            <a:endParaRPr lang="en-US" altLang="ko-KR" dirty="0"/>
          </a:p>
          <a:p>
            <a:r>
              <a:rPr lang="ko-KR" altLang="en-US" dirty="0" err="1"/>
              <a:t>엘리먼트를</a:t>
            </a:r>
            <a:r>
              <a:rPr lang="ko-KR" altLang="en-US" dirty="0"/>
              <a:t> 반환 받을 때 </a:t>
            </a:r>
            <a:r>
              <a:rPr lang="ko-KR" altLang="en-US" dirty="0" err="1"/>
              <a:t>형변환</a:t>
            </a:r>
            <a:r>
              <a:rPr lang="ko-KR" altLang="en-US" dirty="0"/>
              <a:t> 하지 않아도 됨</a:t>
            </a:r>
            <a:endParaRPr lang="en-US" altLang="ko-KR" dirty="0"/>
          </a:p>
          <a:p>
            <a:r>
              <a:rPr lang="en-US" altLang="ko-KR" dirty="0" err="1"/>
              <a:t>ArrayList</a:t>
            </a:r>
            <a:r>
              <a:rPr lang="en-US" altLang="ko-KR" dirty="0"/>
              <a:t> </a:t>
            </a:r>
            <a:r>
              <a:rPr lang="en-US" altLang="ko-KR" dirty="0" err="1"/>
              <a:t>myList</a:t>
            </a:r>
            <a:r>
              <a:rPr lang="en-US" altLang="ko-KR" dirty="0"/>
              <a:t> = new </a:t>
            </a:r>
            <a:r>
              <a:rPr lang="en-US" altLang="ko-KR" dirty="0" err="1"/>
              <a:t>ArrayList</a:t>
            </a:r>
            <a:r>
              <a:rPr lang="en-US" altLang="ko-KR" dirty="0"/>
              <a:t>(); 			//jdk.1.4</a:t>
            </a:r>
            <a:r>
              <a:rPr lang="ko-KR" altLang="en-US" dirty="0"/>
              <a:t>까지 사용</a:t>
            </a:r>
            <a:endParaRPr lang="en-US" altLang="ko-KR" dirty="0"/>
          </a:p>
          <a:p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en-US" altLang="ko-KR" dirty="0" err="1"/>
              <a:t>myList</a:t>
            </a:r>
            <a:r>
              <a:rPr lang="en-US" altLang="ko-KR" dirty="0"/>
              <a:t> = new </a:t>
            </a:r>
            <a:r>
              <a:rPr lang="en-US" altLang="ko-KR" dirty="0" err="1"/>
              <a:t>ArrayList</a:t>
            </a:r>
            <a:r>
              <a:rPr lang="en-US" altLang="ko-KR" dirty="0"/>
              <a:t>&lt;String&gt;(); 	//</a:t>
            </a:r>
            <a:r>
              <a:rPr lang="en-US" altLang="ko-KR" dirty="0" err="1"/>
              <a:t>jdk</a:t>
            </a:r>
            <a:r>
              <a:rPr lang="en-US" altLang="ko-KR" dirty="0"/>
              <a:t> 1.5 </a:t>
            </a:r>
            <a:r>
              <a:rPr lang="ko-KR" altLang="en-US" dirty="0"/>
              <a:t>부터 가능</a:t>
            </a:r>
            <a:endParaRPr lang="en-US" altLang="ko-KR" dirty="0"/>
          </a:p>
          <a:p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en-US" altLang="ko-KR" dirty="0" err="1"/>
              <a:t>myList</a:t>
            </a:r>
            <a:r>
              <a:rPr lang="en-US" altLang="ko-KR" dirty="0"/>
              <a:t> = new </a:t>
            </a:r>
            <a:r>
              <a:rPr lang="en-US" altLang="ko-KR" dirty="0" err="1"/>
              <a:t>ArrayList</a:t>
            </a:r>
            <a:r>
              <a:rPr lang="en-US" altLang="ko-KR" dirty="0"/>
              <a:t>&lt;&gt;(); 		//</a:t>
            </a:r>
            <a:r>
              <a:rPr lang="en-US" altLang="ko-KR" dirty="0" err="1"/>
              <a:t>jdk</a:t>
            </a:r>
            <a:r>
              <a:rPr lang="en-US" altLang="ko-KR" dirty="0"/>
              <a:t> 1.7 </a:t>
            </a:r>
            <a:r>
              <a:rPr lang="ko-KR" altLang="en-US" dirty="0"/>
              <a:t>부터 가능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44016" y="3424932"/>
            <a:ext cx="4808984" cy="2308324"/>
          </a:xfrm>
          <a:prstGeom prst="rect">
            <a:avLst/>
          </a:prstGeom>
          <a:ln>
            <a:solidFill>
              <a:srgbClr val="F86A9A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public interface Comparator { //</a:t>
            </a:r>
            <a:r>
              <a:rPr lang="ko-KR" altLang="en-US" sz="1600" dirty="0"/>
              <a:t>제네릭 사용 전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fr-FR" altLang="ko-KR" sz="1600" dirty="0"/>
              <a:t>int compare(</a:t>
            </a:r>
            <a:r>
              <a:rPr lang="fr-FR" altLang="ko-KR" sz="1600" dirty="0">
                <a:solidFill>
                  <a:srgbClr val="FF0000"/>
                </a:solidFill>
              </a:rPr>
              <a:t>Object</a:t>
            </a:r>
            <a:r>
              <a:rPr lang="fr-FR" altLang="ko-KR" sz="1600" dirty="0"/>
              <a:t> o1,</a:t>
            </a:r>
            <a:r>
              <a:rPr lang="fr-FR" altLang="ko-KR" sz="1600" dirty="0">
                <a:solidFill>
                  <a:srgbClr val="FF0000"/>
                </a:solidFill>
              </a:rPr>
              <a:t> Object </a:t>
            </a:r>
            <a:r>
              <a:rPr lang="fr-FR" altLang="ko-KR" sz="1600" dirty="0"/>
              <a:t>o2);</a:t>
            </a:r>
          </a:p>
          <a:p>
            <a:r>
              <a:rPr lang="fr-FR" altLang="ko-KR" sz="1600" dirty="0"/>
              <a:t>}</a:t>
            </a:r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PenComparator</a:t>
            </a:r>
            <a:r>
              <a:rPr lang="en-US" altLang="ko-KR" sz="1600" dirty="0"/>
              <a:t> implements Comparator {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compare(</a:t>
            </a:r>
            <a:r>
              <a:rPr lang="en-US" altLang="ko-KR" sz="1600" dirty="0">
                <a:solidFill>
                  <a:srgbClr val="FF0000"/>
                </a:solidFill>
              </a:rPr>
              <a:t>Object</a:t>
            </a:r>
            <a:r>
              <a:rPr lang="en-US" altLang="ko-KR" sz="1600" dirty="0"/>
              <a:t> o1, </a:t>
            </a:r>
            <a:r>
              <a:rPr lang="en-US" altLang="ko-KR" sz="1600" dirty="0">
                <a:solidFill>
                  <a:srgbClr val="FF0000"/>
                </a:solidFill>
              </a:rPr>
              <a:t>Object</a:t>
            </a:r>
            <a:r>
              <a:rPr lang="en-US" altLang="ko-KR" sz="1600" dirty="0"/>
              <a:t> o2) {</a:t>
            </a:r>
          </a:p>
          <a:p>
            <a:r>
              <a:rPr lang="en-US" altLang="ko-KR" sz="1600" dirty="0"/>
              <a:t>       </a:t>
            </a:r>
            <a:r>
              <a:rPr lang="en-US" altLang="ko-KR" sz="1600" dirty="0">
                <a:solidFill>
                  <a:srgbClr val="FF0000"/>
                </a:solidFill>
              </a:rPr>
              <a:t> //o1</a:t>
            </a:r>
            <a:r>
              <a:rPr lang="ko-KR" altLang="en-US" sz="1600" dirty="0">
                <a:solidFill>
                  <a:srgbClr val="FF0000"/>
                </a:solidFill>
              </a:rPr>
              <a:t>과 </a:t>
            </a:r>
            <a:r>
              <a:rPr lang="en-US" altLang="ko-KR" sz="1600" dirty="0">
                <a:solidFill>
                  <a:srgbClr val="FF0000"/>
                </a:solidFill>
              </a:rPr>
              <a:t>o2</a:t>
            </a:r>
            <a:r>
              <a:rPr lang="ko-KR" altLang="en-US" sz="1600" dirty="0">
                <a:solidFill>
                  <a:srgbClr val="FF0000"/>
                </a:solidFill>
              </a:rPr>
              <a:t>를 </a:t>
            </a:r>
            <a:r>
              <a:rPr lang="ko-KR" altLang="en-US" sz="1600" dirty="0" err="1">
                <a:solidFill>
                  <a:srgbClr val="FF0000"/>
                </a:solidFill>
              </a:rPr>
              <a:t>형변환</a:t>
            </a:r>
            <a:r>
              <a:rPr lang="ko-KR" altLang="en-US" sz="1600" dirty="0">
                <a:solidFill>
                  <a:srgbClr val="FF0000"/>
                </a:solidFill>
              </a:rPr>
              <a:t> 해야 함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        //o1</a:t>
            </a:r>
            <a:r>
              <a:rPr lang="ko-KR" altLang="en-US" sz="1600" dirty="0"/>
              <a:t>객체의 멤버와 </a:t>
            </a:r>
            <a:r>
              <a:rPr lang="en-US" altLang="ko-KR" sz="1600" dirty="0"/>
              <a:t>o2</a:t>
            </a:r>
            <a:r>
              <a:rPr lang="ko-KR" altLang="en-US" sz="1600" dirty="0"/>
              <a:t>객체의 멤버 비교 값 리턴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5097016" y="3424932"/>
            <a:ext cx="4612383" cy="2308324"/>
          </a:xfrm>
          <a:prstGeom prst="rect">
            <a:avLst/>
          </a:prstGeom>
          <a:ln>
            <a:solidFill>
              <a:srgbClr val="49D34C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public interface Comparator&lt;</a:t>
            </a:r>
            <a:r>
              <a:rPr lang="en-US" altLang="ko-KR" sz="1600" dirty="0">
                <a:solidFill>
                  <a:srgbClr val="FF0000"/>
                </a:solidFill>
              </a:rPr>
              <a:t>T</a:t>
            </a:r>
            <a:r>
              <a:rPr lang="en-US" altLang="ko-KR" sz="1600" dirty="0"/>
              <a:t>&gt; { //</a:t>
            </a:r>
            <a:r>
              <a:rPr lang="ko-KR" altLang="en-US" sz="1600" dirty="0"/>
              <a:t>제네릭 사용 후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fr-FR" altLang="ko-KR" sz="1600" dirty="0"/>
              <a:t>int compare(</a:t>
            </a:r>
            <a:r>
              <a:rPr lang="fr-FR" altLang="ko-KR" sz="1600" dirty="0">
                <a:solidFill>
                  <a:srgbClr val="FF0000"/>
                </a:solidFill>
              </a:rPr>
              <a:t>T</a:t>
            </a:r>
            <a:r>
              <a:rPr lang="fr-FR" altLang="ko-KR" sz="1600" dirty="0"/>
              <a:t> o1, </a:t>
            </a:r>
            <a:r>
              <a:rPr lang="fr-FR" altLang="ko-KR" sz="1600" dirty="0">
                <a:solidFill>
                  <a:srgbClr val="FF0000"/>
                </a:solidFill>
              </a:rPr>
              <a:t>T</a:t>
            </a:r>
            <a:r>
              <a:rPr lang="fr-FR" altLang="ko-KR" sz="1600" dirty="0"/>
              <a:t> o2);</a:t>
            </a:r>
          </a:p>
          <a:p>
            <a:r>
              <a:rPr lang="fr-FR" altLang="ko-KR" sz="1600" dirty="0"/>
              <a:t>}</a:t>
            </a:r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PenComparator</a:t>
            </a:r>
            <a:r>
              <a:rPr lang="en-US" altLang="ko-KR" sz="1600" dirty="0"/>
              <a:t> implements Comparator&lt;</a:t>
            </a:r>
            <a:r>
              <a:rPr lang="en-US" altLang="ko-KR" sz="1600" dirty="0">
                <a:solidFill>
                  <a:srgbClr val="FF0000"/>
                </a:solidFill>
              </a:rPr>
              <a:t>Pen</a:t>
            </a:r>
            <a:r>
              <a:rPr lang="en-US" altLang="ko-KR" sz="1600" dirty="0"/>
              <a:t>&gt; {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compare(</a:t>
            </a:r>
            <a:r>
              <a:rPr lang="en-US" altLang="ko-KR" sz="1600" dirty="0">
                <a:solidFill>
                  <a:srgbClr val="FF0000"/>
                </a:solidFill>
              </a:rPr>
              <a:t>Pen</a:t>
            </a:r>
            <a:r>
              <a:rPr lang="en-US" altLang="ko-KR" sz="1600" dirty="0"/>
              <a:t> o1, </a:t>
            </a:r>
            <a:r>
              <a:rPr lang="en-US" altLang="ko-KR" sz="1600" dirty="0">
                <a:solidFill>
                  <a:srgbClr val="FF0000"/>
                </a:solidFill>
              </a:rPr>
              <a:t>Pen</a:t>
            </a:r>
            <a:r>
              <a:rPr lang="en-US" altLang="ko-KR" sz="1600" dirty="0"/>
              <a:t> o2) {</a:t>
            </a:r>
          </a:p>
          <a:p>
            <a:r>
              <a:rPr lang="en-US" altLang="ko-KR" sz="1600" dirty="0"/>
              <a:t>        //o1</a:t>
            </a:r>
            <a:r>
              <a:rPr lang="ko-KR" altLang="en-US" sz="1600" dirty="0"/>
              <a:t>객체의 멤버와 </a:t>
            </a:r>
            <a:r>
              <a:rPr lang="en-US" altLang="ko-KR" sz="1600" dirty="0"/>
              <a:t>o2</a:t>
            </a:r>
            <a:r>
              <a:rPr lang="ko-KR" altLang="en-US" sz="1600" dirty="0"/>
              <a:t>객체의 멤버 비교 값 리턴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445423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제네릭 클래스</a:t>
            </a:r>
            <a:r>
              <a:rPr lang="en-US" altLang="ko-KR" dirty="0"/>
              <a:t>(generic class)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제네릭과 형 안정성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52" y="1498444"/>
            <a:ext cx="7553325" cy="1304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51" y="3789040"/>
            <a:ext cx="76295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1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36908" y="2535691"/>
            <a:ext cx="121190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300" dirty="0" err="1"/>
              <a:t>자료형</a:t>
            </a:r>
            <a:endParaRPr lang="ko-KR" altLang="en-US" sz="1300" dirty="0"/>
          </a:p>
        </p:txBody>
      </p:sp>
      <p:pic>
        <p:nvPicPr>
          <p:cNvPr id="9" name="Picture 2" descr="C:\Users\jk\Downloads\1427267706_view-sort-descend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27" y="1558963"/>
            <a:ext cx="663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118510" y="2170963"/>
            <a:ext cx="1120834" cy="3501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160848" y="2171744"/>
            <a:ext cx="1092121" cy="350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160849" y="2535691"/>
            <a:ext cx="452047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300" dirty="0"/>
              <a:t>연산자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164035" y="2535691"/>
            <a:ext cx="1469485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1300" dirty="0"/>
              <a:t>고객관리프로그램 </a:t>
            </a:r>
            <a:r>
              <a:rPr lang="en-US" altLang="ko-KR" sz="1300" dirty="0"/>
              <a:t>I</a:t>
            </a:r>
          </a:p>
        </p:txBody>
      </p:sp>
      <p:pic>
        <p:nvPicPr>
          <p:cNvPr id="24" name="Picture 8" descr="D:\iconfinder\openofficeorg-dr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61" y="1555649"/>
            <a:ext cx="663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088151" y="2535691"/>
            <a:ext cx="129853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300"/>
              <a:t>언어의 기본 구조</a:t>
            </a:r>
            <a:endParaRPr lang="ko-KR" altLang="en-US" sz="1300" dirty="0"/>
          </a:p>
        </p:txBody>
      </p:sp>
      <p:sp>
        <p:nvSpPr>
          <p:cNvPr id="40" name="TextBox 39"/>
          <p:cNvSpPr txBox="1"/>
          <p:nvPr/>
        </p:nvSpPr>
        <p:spPr>
          <a:xfrm>
            <a:off x="548654" y="2519825"/>
            <a:ext cx="126274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300" dirty="0"/>
              <a:t>자바</a:t>
            </a:r>
            <a:r>
              <a:rPr lang="en-US" altLang="ko-KR" sz="1300" dirty="0"/>
              <a:t> </a:t>
            </a:r>
            <a:r>
              <a:rPr lang="ko-KR" altLang="en-US" sz="1300" dirty="0"/>
              <a:t>개요</a:t>
            </a:r>
          </a:p>
        </p:txBody>
      </p:sp>
      <p:pic>
        <p:nvPicPr>
          <p:cNvPr id="41" name="Picture 9" descr="D:\iconfinder\Sha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31" y="1511713"/>
            <a:ext cx="572703" cy="52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555501" y="2169656"/>
            <a:ext cx="1118964" cy="3501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8164035" y="2174868"/>
            <a:ext cx="1118964" cy="3501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3657353" y="2175650"/>
            <a:ext cx="1092121" cy="3501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721022" y="2175650"/>
            <a:ext cx="1092121" cy="350168"/>
          </a:xfrm>
          <a:prstGeom prst="rect">
            <a:avLst/>
          </a:prstGeom>
          <a:solidFill>
            <a:srgbClr val="00B05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6717179" y="2535691"/>
            <a:ext cx="111248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1300" dirty="0" err="1"/>
              <a:t>제어문</a:t>
            </a:r>
            <a:endParaRPr lang="en-US" altLang="ko-KR" sz="1300" dirty="0"/>
          </a:p>
        </p:txBody>
      </p:sp>
      <p:sp>
        <p:nvSpPr>
          <p:cNvPr id="38" name="타원 37"/>
          <p:cNvSpPr/>
          <p:nvPr/>
        </p:nvSpPr>
        <p:spPr>
          <a:xfrm>
            <a:off x="1001408" y="1158246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46" name="직선 연결선 45"/>
          <p:cNvCxnSpPr>
            <a:stCxn id="38" idx="4"/>
            <a:endCxn id="41" idx="0"/>
          </p:cNvCxnSpPr>
          <p:nvPr/>
        </p:nvCxnSpPr>
        <p:spPr>
          <a:xfrm>
            <a:off x="1114982" y="1383562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2565354" y="1222321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27</a:t>
            </a:r>
            <a:endParaRPr lang="ko-KR" altLang="en-US" sz="10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50" name="직선 연결선 49"/>
          <p:cNvCxnSpPr>
            <a:stCxn id="49" idx="4"/>
          </p:cNvCxnSpPr>
          <p:nvPr/>
        </p:nvCxnSpPr>
        <p:spPr>
          <a:xfrm>
            <a:off x="2678928" y="1447637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4089840" y="1266258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39</a:t>
            </a:r>
            <a:endParaRPr lang="ko-KR" altLang="en-US" sz="10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52" name="직선 연결선 51"/>
          <p:cNvCxnSpPr>
            <a:stCxn id="51" idx="4"/>
          </p:cNvCxnSpPr>
          <p:nvPr/>
        </p:nvCxnSpPr>
        <p:spPr>
          <a:xfrm>
            <a:off x="4203414" y="1491574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5593335" y="1287801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53</a:t>
            </a:r>
            <a:endParaRPr lang="ko-KR" altLang="en-US" sz="10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54" name="직선 연결선 53"/>
          <p:cNvCxnSpPr>
            <a:stCxn id="53" idx="4"/>
          </p:cNvCxnSpPr>
          <p:nvPr/>
        </p:nvCxnSpPr>
        <p:spPr>
          <a:xfrm>
            <a:off x="5706910" y="1513117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7117944" y="1266258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79</a:t>
            </a:r>
            <a:endParaRPr lang="ko-KR" altLang="en-US" sz="10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56" name="직선 연결선 55"/>
          <p:cNvCxnSpPr>
            <a:stCxn id="55" idx="4"/>
          </p:cNvCxnSpPr>
          <p:nvPr/>
        </p:nvCxnSpPr>
        <p:spPr>
          <a:xfrm>
            <a:off x="7231518" y="1491574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609943" y="1266258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89</a:t>
            </a:r>
            <a:endParaRPr lang="ko-KR" altLang="en-US" sz="10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58" name="직선 연결선 57"/>
          <p:cNvCxnSpPr>
            <a:stCxn id="57" idx="4"/>
          </p:cNvCxnSpPr>
          <p:nvPr/>
        </p:nvCxnSpPr>
        <p:spPr>
          <a:xfrm>
            <a:off x="8723517" y="1491574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709041" y="4192455"/>
            <a:ext cx="121190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300" dirty="0"/>
              <a:t>내부클래스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190643" y="3827727"/>
            <a:ext cx="1120834" cy="350168"/>
          </a:xfrm>
          <a:prstGeom prst="rect">
            <a:avLst/>
          </a:prstGeom>
          <a:solidFill>
            <a:srgbClr val="F5356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5232981" y="3828508"/>
            <a:ext cx="1092121" cy="3501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5232982" y="4192455"/>
            <a:ext cx="602729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300" dirty="0"/>
              <a:t>예외처리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8236167" y="4192455"/>
            <a:ext cx="155337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1300" dirty="0"/>
              <a:t>고객관리프로그램 </a:t>
            </a:r>
            <a:r>
              <a:rPr lang="en-US" altLang="ko-KR" sz="1300" dirty="0"/>
              <a:t>II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160284" y="4192454"/>
            <a:ext cx="120048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300" dirty="0"/>
              <a:t>객체지향프로그래밍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20787" y="4176589"/>
            <a:ext cx="126274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300" dirty="0"/>
              <a:t>객체와</a:t>
            </a:r>
            <a:r>
              <a:rPr lang="en-US" altLang="ko-KR" sz="1300" dirty="0"/>
              <a:t> </a:t>
            </a:r>
            <a:r>
              <a:rPr lang="ko-KR" altLang="en-US" sz="1300" dirty="0"/>
              <a:t>클래스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27634" y="3826420"/>
            <a:ext cx="1118964" cy="350168"/>
          </a:xfrm>
          <a:prstGeom prst="rect">
            <a:avLst/>
          </a:prstGeom>
          <a:solidFill>
            <a:srgbClr val="7030A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8236167" y="3831632"/>
            <a:ext cx="1118964" cy="3501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78" name="Picture 2" descr="D:\iconfinder\report-1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920" y="3148338"/>
            <a:ext cx="663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/>
          <p:cNvSpPr/>
          <p:nvPr/>
        </p:nvSpPr>
        <p:spPr>
          <a:xfrm>
            <a:off x="3729486" y="3832414"/>
            <a:ext cx="1092121" cy="350168"/>
          </a:xfrm>
          <a:prstGeom prst="rect">
            <a:avLst/>
          </a:prstGeom>
          <a:solidFill>
            <a:srgbClr val="C0000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6793154" y="3832414"/>
            <a:ext cx="1092121" cy="35016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6789311" y="4192455"/>
            <a:ext cx="1284035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1300" dirty="0"/>
              <a:t>컬렉션과 </a:t>
            </a:r>
            <a:r>
              <a:rPr lang="ko-KR" altLang="en-US" sz="1300" dirty="0" err="1"/>
              <a:t>제네릭</a:t>
            </a:r>
            <a:endParaRPr lang="en-US" altLang="ko-KR" sz="1300" dirty="0"/>
          </a:p>
        </p:txBody>
      </p:sp>
      <p:sp>
        <p:nvSpPr>
          <p:cNvPr id="84" name="타원 83"/>
          <p:cNvSpPr/>
          <p:nvPr/>
        </p:nvSpPr>
        <p:spPr>
          <a:xfrm>
            <a:off x="1073541" y="2815010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113</a:t>
            </a:r>
            <a:endParaRPr lang="ko-KR" altLang="en-US" sz="7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85" name="직선 연결선 84"/>
          <p:cNvCxnSpPr>
            <a:stCxn id="84" idx="4"/>
          </p:cNvCxnSpPr>
          <p:nvPr/>
        </p:nvCxnSpPr>
        <p:spPr>
          <a:xfrm>
            <a:off x="1187115" y="3040326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2637487" y="2879085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161</a:t>
            </a:r>
            <a:endParaRPr lang="ko-KR" altLang="en-US" sz="7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87" name="직선 연결선 86"/>
          <p:cNvCxnSpPr>
            <a:stCxn id="86" idx="4"/>
          </p:cNvCxnSpPr>
          <p:nvPr/>
        </p:nvCxnSpPr>
        <p:spPr>
          <a:xfrm>
            <a:off x="2751061" y="3104401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4161973" y="2923022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171</a:t>
            </a:r>
            <a:endParaRPr lang="ko-KR" altLang="en-US" sz="7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89" name="직선 연결선 88"/>
          <p:cNvCxnSpPr>
            <a:stCxn id="88" idx="4"/>
          </p:cNvCxnSpPr>
          <p:nvPr/>
        </p:nvCxnSpPr>
        <p:spPr>
          <a:xfrm>
            <a:off x="4275547" y="3148338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/>
          <p:cNvSpPr/>
          <p:nvPr/>
        </p:nvSpPr>
        <p:spPr>
          <a:xfrm>
            <a:off x="5665468" y="2944565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177</a:t>
            </a:r>
            <a:endParaRPr lang="ko-KR" altLang="en-US" sz="7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91" name="직선 연결선 90"/>
          <p:cNvCxnSpPr>
            <a:stCxn id="90" idx="4"/>
          </p:cNvCxnSpPr>
          <p:nvPr/>
        </p:nvCxnSpPr>
        <p:spPr>
          <a:xfrm>
            <a:off x="5779042" y="3169881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190077" y="2923022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181</a:t>
            </a:r>
            <a:endParaRPr lang="ko-KR" altLang="en-US" sz="7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93" name="직선 연결선 92"/>
          <p:cNvCxnSpPr>
            <a:stCxn id="92" idx="4"/>
          </p:cNvCxnSpPr>
          <p:nvPr/>
        </p:nvCxnSpPr>
        <p:spPr>
          <a:xfrm>
            <a:off x="7303651" y="3148338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/>
          <p:cNvSpPr/>
          <p:nvPr/>
        </p:nvSpPr>
        <p:spPr>
          <a:xfrm>
            <a:off x="8682076" y="2923022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199</a:t>
            </a:r>
            <a:endParaRPr lang="ko-KR" altLang="en-US" sz="7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95" name="직선 연결선 94"/>
          <p:cNvCxnSpPr>
            <a:stCxn id="94" idx="4"/>
          </p:cNvCxnSpPr>
          <p:nvPr/>
        </p:nvCxnSpPr>
        <p:spPr>
          <a:xfrm>
            <a:off x="8795650" y="3148338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2216559" y="5600522"/>
            <a:ext cx="1120834" cy="3501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2186199" y="5965250"/>
            <a:ext cx="120048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300" dirty="0"/>
              <a:t>기본 </a:t>
            </a:r>
            <a:r>
              <a:rPr lang="en-US" altLang="ko-KR" sz="1300" dirty="0"/>
              <a:t>API </a:t>
            </a:r>
            <a:r>
              <a:rPr lang="ko-KR" altLang="en-US" sz="1300" dirty="0"/>
              <a:t>클래스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46702" y="5949383"/>
            <a:ext cx="126274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300" dirty="0"/>
              <a:t>입출력 프로그래밍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653549" y="5599215"/>
            <a:ext cx="1118964" cy="350168"/>
          </a:xfrm>
          <a:prstGeom prst="rect">
            <a:avLst/>
          </a:prstGeom>
          <a:solidFill>
            <a:srgbClr val="00B0F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14" name="타원 113"/>
          <p:cNvSpPr/>
          <p:nvPr/>
        </p:nvSpPr>
        <p:spPr>
          <a:xfrm>
            <a:off x="1099457" y="4587805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217</a:t>
            </a:r>
            <a:endParaRPr lang="ko-KR" altLang="en-US" sz="7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115" name="직선 연결선 114"/>
          <p:cNvCxnSpPr>
            <a:stCxn id="114" idx="4"/>
          </p:cNvCxnSpPr>
          <p:nvPr/>
        </p:nvCxnSpPr>
        <p:spPr>
          <a:xfrm>
            <a:off x="1213031" y="4813121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/>
          <p:cNvSpPr/>
          <p:nvPr/>
        </p:nvSpPr>
        <p:spPr>
          <a:xfrm>
            <a:off x="2663402" y="4651880"/>
            <a:ext cx="227147" cy="225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251</a:t>
            </a:r>
            <a:endParaRPr lang="ko-KR" altLang="en-US" sz="700" dirty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117" name="직선 연결선 116"/>
          <p:cNvCxnSpPr>
            <a:stCxn id="116" idx="4"/>
          </p:cNvCxnSpPr>
          <p:nvPr/>
        </p:nvCxnSpPr>
        <p:spPr>
          <a:xfrm>
            <a:off x="2776976" y="4877196"/>
            <a:ext cx="1" cy="1281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omputer, control, device, game, joypad, play, play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24" y="1546649"/>
            <a:ext cx="665969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D:\iconfinder\614375-grid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26" y="1629407"/>
            <a:ext cx="528141" cy="48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iconfinder\Developer_files_Java_Class_File-12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753" y="1639266"/>
            <a:ext cx="539050" cy="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iconfinder\object-rotate-righ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16" y="3188081"/>
            <a:ext cx="660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iconfinder\Exception_peculiarity_omissi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78" y="3238126"/>
            <a:ext cx="589567" cy="5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:\iconfinder\nested_loop-12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32" y="3298032"/>
            <a:ext cx="514090" cy="47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iconfinder\collection-1-128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13" y="3316200"/>
            <a:ext cx="494476" cy="45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iconfinder\72-128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586" y="3289300"/>
            <a:ext cx="534129" cy="49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iconfinder\window-12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63" y="4988523"/>
            <a:ext cx="594056" cy="54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iconfinder\EditDocument-128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387" y="5039557"/>
            <a:ext cx="578228" cy="5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02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코드 작성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55476792" descr="EMB0000121452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552" y="1674887"/>
            <a:ext cx="7833146" cy="326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967113" y="4797152"/>
            <a:ext cx="2652295" cy="792088"/>
          </a:xfrm>
          <a:prstGeom prst="wedgeRoundRectCallout">
            <a:avLst>
              <a:gd name="adj1" fmla="val -54579"/>
              <a:gd name="adj2" fmla="val -10857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sysout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 후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Ctrl+Space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자동완성 가능</a:t>
            </a:r>
          </a:p>
        </p:txBody>
      </p:sp>
    </p:spTree>
    <p:extLst>
      <p:ext uri="{BB962C8B-B14F-4D97-AF65-F5344CB8AC3E}">
        <p14:creationId xmlns:p14="http://schemas.microsoft.com/office/powerpoint/2010/main" val="3769184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제네릭 클래스</a:t>
            </a:r>
            <a:r>
              <a:rPr lang="en-US" altLang="ko-KR" dirty="0"/>
              <a:t>(generic class)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제네릭과 형 안정성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1124744"/>
            <a:ext cx="7747396" cy="51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74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제네릭메서드</a:t>
            </a:r>
            <a:r>
              <a:rPr lang="en-US" altLang="ko-KR" dirty="0"/>
              <a:t>(generic method)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제네릭과 형 안정성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52" y="1340768"/>
            <a:ext cx="8467725" cy="2581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6" y="4581128"/>
            <a:ext cx="8448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160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12</a:t>
            </a:r>
            <a:r>
              <a:rPr lang="en-US" altLang="ko-KR" sz="4400" dirty="0"/>
              <a:t> </a:t>
            </a:r>
            <a:r>
              <a:rPr lang="ko-KR" altLang="en-US" sz="2800" dirty="0"/>
              <a:t>고객관리 프로그램</a:t>
            </a:r>
            <a:r>
              <a:rPr lang="en-US" altLang="ko-KR" sz="2800" dirty="0"/>
              <a:t> II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81573" y="2420888"/>
            <a:ext cx="93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0862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/>
              <a:t>고객관리 프로그램</a:t>
            </a:r>
            <a:r>
              <a:rPr lang="en-US" altLang="ko-KR" dirty="0"/>
              <a:t> II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04528" y="1484784"/>
            <a:ext cx="8280920" cy="4392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고객의 정보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FF0000"/>
                </a:solidFill>
              </a:rPr>
              <a:t>이름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성별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이메일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출생년도</a:t>
            </a:r>
            <a:r>
              <a:rPr lang="ko-KR" altLang="en-US" dirty="0" err="1"/>
              <a:t>가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고객의 정보를 입력 받아 </a:t>
            </a:r>
            <a:r>
              <a:rPr lang="ko-KR" altLang="en-US" dirty="0">
                <a:solidFill>
                  <a:srgbClr val="FF0000"/>
                </a:solidFill>
              </a:rPr>
              <a:t>리스트</a:t>
            </a:r>
            <a:r>
              <a:rPr lang="en-US" altLang="ko-KR" dirty="0">
                <a:solidFill>
                  <a:srgbClr val="FF0000"/>
                </a:solidFill>
              </a:rPr>
              <a:t>(List)</a:t>
            </a:r>
            <a:r>
              <a:rPr lang="ko-KR" altLang="en-US" dirty="0">
                <a:solidFill>
                  <a:srgbClr val="FF0000"/>
                </a:solidFill>
              </a:rPr>
              <a:t>에 저장</a:t>
            </a:r>
            <a:r>
              <a:rPr lang="ko-KR" altLang="en-US" dirty="0"/>
              <a:t>해야 합니다</a:t>
            </a:r>
            <a:r>
              <a:rPr lang="en-US" altLang="ko-KR" dirty="0"/>
              <a:t>. </a:t>
            </a:r>
            <a:r>
              <a:rPr lang="ko-KR" altLang="en-US" dirty="0"/>
              <a:t>이름은 문자열로 저장하며</a:t>
            </a:r>
            <a:r>
              <a:rPr lang="en-US" altLang="ko-KR" dirty="0"/>
              <a:t>, </a:t>
            </a:r>
            <a:r>
              <a:rPr lang="ko-KR" altLang="en-US" dirty="0"/>
              <a:t>성별은 남자는 </a:t>
            </a:r>
            <a:r>
              <a:rPr lang="en-US" altLang="ko-KR" dirty="0"/>
              <a:t>M, </a:t>
            </a:r>
            <a:r>
              <a:rPr lang="ko-KR" altLang="en-US" dirty="0"/>
              <a:t>여자는 </a:t>
            </a:r>
            <a:r>
              <a:rPr lang="en-US" altLang="ko-KR" dirty="0"/>
              <a:t>F</a:t>
            </a:r>
            <a:r>
              <a:rPr lang="ko-KR" altLang="en-US" dirty="0"/>
              <a:t>로 저장합니다</a:t>
            </a:r>
            <a:r>
              <a:rPr lang="en-US" altLang="ko-KR" dirty="0"/>
              <a:t>. </a:t>
            </a:r>
            <a:r>
              <a:rPr lang="ko-KR" altLang="en-US" dirty="0"/>
              <a:t>이메일은 문자열로 저장하며 태어난 연도는 정수로 저장합니다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고객 관리 프로그램은 고객의 정보를 </a:t>
            </a:r>
            <a:r>
              <a:rPr lang="ko-KR" altLang="en-US" dirty="0">
                <a:solidFill>
                  <a:srgbClr val="FF0000"/>
                </a:solidFill>
              </a:rPr>
              <a:t>저장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조회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수정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삭제할 수 있는 기능</a:t>
            </a:r>
            <a:r>
              <a:rPr lang="ko-KR" altLang="en-US" dirty="0"/>
              <a:t>이 있어야 합니다</a:t>
            </a:r>
            <a:r>
              <a:rPr lang="en-US" altLang="ko-KR" dirty="0"/>
              <a:t>. </a:t>
            </a:r>
            <a:r>
              <a:rPr lang="ko-KR" altLang="en-US" dirty="0"/>
              <a:t>고객 정보를 파일에 저장하는 기능을 구현하지 않아도 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</a:t>
            </a:r>
            <a:r>
              <a:rPr lang="ko-KR" altLang="en-US" dirty="0"/>
              <a:t>를 눌러 고객의 정보를 입력 받도록 하며</a:t>
            </a:r>
            <a:r>
              <a:rPr lang="en-US" altLang="ko-KR" dirty="0"/>
              <a:t>, </a:t>
            </a:r>
            <a:r>
              <a:rPr lang="ko-KR" altLang="en-US" dirty="0"/>
              <a:t>저장된 고객 정보는 </a:t>
            </a:r>
            <a:r>
              <a:rPr lang="en-US" altLang="ko-KR" dirty="0"/>
              <a:t>P </a:t>
            </a:r>
            <a:r>
              <a:rPr lang="ko-KR" altLang="en-US" dirty="0"/>
              <a:t>또는 </a:t>
            </a:r>
            <a:r>
              <a:rPr lang="en-US" altLang="ko-KR" dirty="0"/>
              <a:t>N</a:t>
            </a:r>
            <a:r>
              <a:rPr lang="ko-KR" altLang="en-US" dirty="0"/>
              <a:t>을 눌러 이전 고객정보 또는 다음 고객정보를 조회할 수 있어야 합니다</a:t>
            </a:r>
            <a:r>
              <a:rPr lang="en-US" altLang="ko-KR" dirty="0"/>
              <a:t>. </a:t>
            </a:r>
            <a:r>
              <a:rPr lang="ko-KR" altLang="en-US" dirty="0"/>
              <a:t>조회한 고객 정보는 </a:t>
            </a:r>
            <a:r>
              <a:rPr lang="en-US" altLang="ko-KR" dirty="0"/>
              <a:t>U</a:t>
            </a:r>
            <a:r>
              <a:rPr lang="ko-KR" altLang="en-US" dirty="0"/>
              <a:t>를 눌러 새로운 정보로 수정할 수 있어야 합니다</a:t>
            </a:r>
            <a:r>
              <a:rPr lang="en-US" altLang="ko-KR" dirty="0"/>
              <a:t>. D</a:t>
            </a:r>
            <a:r>
              <a:rPr lang="ko-KR" altLang="en-US" dirty="0"/>
              <a:t>를 누르면 조회한 고객 정보를 배열에서 삭제해야 합니다</a:t>
            </a:r>
            <a:r>
              <a:rPr lang="en-US" altLang="ko-KR" dirty="0"/>
              <a:t>. </a:t>
            </a:r>
            <a:r>
              <a:rPr lang="ko-KR" altLang="en-US" dirty="0"/>
              <a:t>프로그램의 종료는 </a:t>
            </a:r>
            <a:r>
              <a:rPr lang="en-US" altLang="ko-KR" dirty="0"/>
              <a:t>Q</a:t>
            </a:r>
            <a:r>
              <a:rPr lang="ko-KR" altLang="en-US" dirty="0"/>
              <a:t>를 누릅니다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객체지향 개념을 적용하여 확장성을 고려한 애플리케이션이 되도록 해야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59722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Customer &amp; </a:t>
            </a:r>
            <a:r>
              <a:rPr lang="en-US" altLang="ko-KR" dirty="0" err="1"/>
              <a:t>CustomerManager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/>
              <a:t>고객관리 프로그램</a:t>
            </a:r>
            <a:r>
              <a:rPr lang="en-US" altLang="ko-KR" dirty="0"/>
              <a:t> II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670093"/>
            <a:ext cx="3900636" cy="4063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715" y="1670093"/>
            <a:ext cx="3649459" cy="2703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109" y="122941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29064" y="1196752"/>
            <a:ext cx="234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View &amp; Controller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29613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ArrayList</a:t>
            </a:r>
            <a:r>
              <a:rPr lang="ko-KR" altLang="en-US" dirty="0"/>
              <a:t>를 이용한 데이터 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/>
              <a:t>고객관리 프로그램</a:t>
            </a:r>
            <a:r>
              <a:rPr lang="en-US" altLang="ko-KR" dirty="0"/>
              <a:t> II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92560" y="1628800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&lt;Customer&gt; 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custList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77291" y="2943815"/>
            <a:ext cx="721223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고객정보 추가 </a:t>
            </a:r>
            <a:r>
              <a:rPr lang="en-US" altLang="ko-KR" sz="2000" dirty="0">
                <a:latin typeface="Consolas" panose="020B0609020204030204" pitchFamily="49" charset="0"/>
              </a:rPr>
              <a:t>: </a:t>
            </a:r>
            <a:r>
              <a:rPr lang="en-US" altLang="ko-KR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custList</a:t>
            </a:r>
            <a:r>
              <a:rPr lang="en-US" altLang="ko-KR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cust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고객정보 삭제 </a:t>
            </a:r>
            <a:r>
              <a:rPr lang="en-US" altLang="ko-KR" sz="2000" dirty="0">
                <a:latin typeface="Consolas" panose="020B0609020204030204" pitchFamily="49" charset="0"/>
              </a:rPr>
              <a:t>: </a:t>
            </a:r>
            <a:r>
              <a:rPr lang="en-US" altLang="ko-KR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custList</a:t>
            </a:r>
            <a:r>
              <a:rPr lang="en-US" altLang="ko-KR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6A3E3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고객정보 조회 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: Customer </a:t>
            </a:r>
            <a:r>
              <a:rPr lang="en-US" altLang="ko-KR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cust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custList</a:t>
            </a:r>
            <a:r>
              <a:rPr lang="en-US" altLang="ko-KR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6A3E3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979531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13</a:t>
            </a:r>
            <a:r>
              <a:rPr lang="en-US" altLang="ko-KR" sz="4400" dirty="0"/>
              <a:t> </a:t>
            </a:r>
            <a:r>
              <a:rPr lang="en-US" altLang="ko-KR" sz="2800" dirty="0"/>
              <a:t>IO Programming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스트림</a:t>
            </a:r>
            <a:endParaRPr lang="en-US" altLang="ko-KR" dirty="0"/>
          </a:p>
          <a:p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클래스</a:t>
            </a:r>
            <a:endParaRPr lang="en-US" altLang="ko-KR" dirty="0"/>
          </a:p>
          <a:p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출력과 관련된 클래스들</a:t>
            </a:r>
            <a:endParaRPr lang="en-US" altLang="ko-KR" dirty="0"/>
          </a:p>
          <a:p>
            <a:r>
              <a:rPr lang="ko-KR" altLang="en-US" dirty="0"/>
              <a:t>객체 직렬화</a:t>
            </a:r>
          </a:p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81573" y="2420888"/>
            <a:ext cx="93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993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스트림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53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Stream </a:t>
            </a:r>
            <a:r>
              <a:rPr lang="ko-KR" altLang="en-US" dirty="0"/>
              <a:t>클래스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스트림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5" y="1340768"/>
            <a:ext cx="8343900" cy="1304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10" y="3140968"/>
            <a:ext cx="82962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250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FileReader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스트림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27" y="1340768"/>
            <a:ext cx="7572375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5" y="2708920"/>
            <a:ext cx="8801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52830888" descr="EMB0000121452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2492896"/>
            <a:ext cx="87915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26853" y="1916832"/>
            <a:ext cx="232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실행 단축키는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Ctrl+F11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3853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파일로부터 데이터 읽기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스트림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112"/>
          <a:stretch/>
        </p:blipFill>
        <p:spPr>
          <a:xfrm>
            <a:off x="4165104" y="1321271"/>
            <a:ext cx="5485656" cy="340995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77" y="2348880"/>
            <a:ext cx="4302051" cy="3761196"/>
            <a:chOff x="3171229" y="1189264"/>
            <a:chExt cx="4302051" cy="3761196"/>
          </a:xfrm>
        </p:grpSpPr>
        <p:sp>
          <p:nvSpPr>
            <p:cNvPr id="6" name="TextBox 5"/>
            <p:cNvSpPr txBox="1"/>
            <p:nvPr/>
          </p:nvSpPr>
          <p:spPr>
            <a:xfrm>
              <a:off x="3759502" y="2000516"/>
              <a:ext cx="30777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char[] buffer = new char[100];</a:t>
              </a:r>
            </a:p>
            <a:p>
              <a:r>
                <a:rPr lang="en-US" altLang="ko-KR" sz="1600" dirty="0" err="1"/>
                <a:t>int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readCount</a:t>
              </a:r>
              <a:r>
                <a:rPr lang="en-US" altLang="ko-KR" sz="1600" dirty="0"/>
                <a:t> = </a:t>
              </a:r>
              <a:r>
                <a:rPr lang="en-US" altLang="ko-KR" sz="1600" dirty="0" err="1"/>
                <a:t>input.read</a:t>
              </a:r>
              <a:r>
                <a:rPr lang="en-US" altLang="ko-KR" sz="1600" dirty="0"/>
                <a:t>(buffer);</a:t>
              </a:r>
              <a:endParaRPr lang="ko-KR" altLang="en-US" sz="16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800872" y="2708920"/>
              <a:ext cx="936104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00872" y="3139557"/>
              <a:ext cx="936104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00872" y="3571605"/>
              <a:ext cx="936104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prstClr val="black"/>
                  </a:solidFill>
                </a:rPr>
                <a:t>0x12345687</a:t>
              </a: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00872" y="4002242"/>
              <a:ext cx="936104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0x12345687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13040" y="2708920"/>
              <a:ext cx="1728192" cy="17281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72880" y="4581128"/>
              <a:ext cx="658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stack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13040" y="458112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heap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80274" y="4231811"/>
              <a:ext cx="562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buffer</a:t>
              </a:r>
              <a:endParaRPr lang="ko-KR" altLang="en-US" sz="1200" dirty="0"/>
            </a:p>
          </p:txBody>
        </p:sp>
        <p:cxnSp>
          <p:nvCxnSpPr>
            <p:cNvPr id="15" name="연결선: 구부러짐 14"/>
            <p:cNvCxnSpPr>
              <a:cxnSpLocks/>
              <a:endCxn id="22" idx="1"/>
            </p:cNvCxnSpPr>
            <p:nvPr/>
          </p:nvCxnSpPr>
          <p:spPr>
            <a:xfrm>
              <a:off x="4626611" y="4217560"/>
              <a:ext cx="830445" cy="352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59261" y="3645024"/>
              <a:ext cx="341611" cy="357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171229" y="3483380"/>
              <a:ext cx="559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read()</a:t>
              </a:r>
              <a:endParaRPr lang="ko-KR" altLang="en-US" sz="1200" dirty="0"/>
            </a:p>
          </p:txBody>
        </p:sp>
        <p:cxnSp>
          <p:nvCxnSpPr>
            <p:cNvPr id="18" name="연결선: 구부러짐 17"/>
            <p:cNvCxnSpPr>
              <a:cxnSpLocks/>
            </p:cNvCxnSpPr>
            <p:nvPr/>
          </p:nvCxnSpPr>
          <p:spPr>
            <a:xfrm>
              <a:off x="4609786" y="3790452"/>
              <a:ext cx="847270" cy="42710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8328" y="1189264"/>
              <a:ext cx="38149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read </a:t>
              </a:r>
              <a:r>
                <a:rPr lang="ko-KR" altLang="en-US" sz="1400" dirty="0"/>
                <a:t>메서드는 파일로부터 읽은 데이터를 </a:t>
              </a:r>
              <a:r>
                <a:rPr lang="en-US" altLang="ko-KR" sz="1400" dirty="0"/>
                <a:t>buffer</a:t>
              </a:r>
              <a:r>
                <a:rPr lang="ko-KR" altLang="en-US" sz="1400" dirty="0"/>
                <a:t>라는 배열에 저장한다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80274" y="3786870"/>
              <a:ext cx="457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cbuf</a:t>
              </a:r>
              <a:endParaRPr lang="ko-KR" altLang="en-US" sz="12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457056" y="4149080"/>
              <a:ext cx="1152128" cy="144016"/>
              <a:chOff x="5457056" y="4149080"/>
              <a:chExt cx="1152128" cy="14401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5457056" y="4149080"/>
                <a:ext cx="1152128" cy="14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/>
              <p:cNvCxnSpPr>
                <a:cxnSpLocks/>
              </p:cNvCxnSpPr>
              <p:nvPr/>
            </p:nvCxnSpPr>
            <p:spPr>
              <a:xfrm>
                <a:off x="5500903" y="4221088"/>
                <a:ext cx="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cxnSpLocks/>
              </p:cNvCxnSpPr>
              <p:nvPr/>
            </p:nvCxnSpPr>
            <p:spPr>
              <a:xfrm>
                <a:off x="5606562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</p:cNvCxnSpPr>
              <p:nvPr/>
            </p:nvCxnSpPr>
            <p:spPr>
              <a:xfrm>
                <a:off x="5750578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</p:cNvCxnSpPr>
              <p:nvPr/>
            </p:nvCxnSpPr>
            <p:spPr>
              <a:xfrm>
                <a:off x="5540044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cxnSpLocks/>
              </p:cNvCxnSpPr>
              <p:nvPr/>
            </p:nvCxnSpPr>
            <p:spPr>
              <a:xfrm>
                <a:off x="5684060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</p:cNvCxnSpPr>
              <p:nvPr/>
            </p:nvCxnSpPr>
            <p:spPr>
              <a:xfrm>
                <a:off x="5889104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</p:cNvCxnSpPr>
              <p:nvPr/>
            </p:nvCxnSpPr>
            <p:spPr>
              <a:xfrm>
                <a:off x="6033120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</p:cNvCxnSpPr>
              <p:nvPr/>
            </p:nvCxnSpPr>
            <p:spPr>
              <a:xfrm>
                <a:off x="5822586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</p:cNvCxnSpPr>
              <p:nvPr/>
            </p:nvCxnSpPr>
            <p:spPr>
              <a:xfrm>
                <a:off x="5966602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cxnSpLocks/>
              </p:cNvCxnSpPr>
              <p:nvPr/>
            </p:nvCxnSpPr>
            <p:spPr>
              <a:xfrm>
                <a:off x="6076967" y="4221088"/>
                <a:ext cx="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</p:cNvCxnSpPr>
              <p:nvPr/>
            </p:nvCxnSpPr>
            <p:spPr>
              <a:xfrm>
                <a:off x="6182626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>
                <a:cxnSpLocks/>
              </p:cNvCxnSpPr>
              <p:nvPr/>
            </p:nvCxnSpPr>
            <p:spPr>
              <a:xfrm>
                <a:off x="6326642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>
                <a:cxnSpLocks/>
              </p:cNvCxnSpPr>
              <p:nvPr/>
            </p:nvCxnSpPr>
            <p:spPr>
              <a:xfrm>
                <a:off x="6116108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>
                <a:cxnSpLocks/>
              </p:cNvCxnSpPr>
              <p:nvPr/>
            </p:nvCxnSpPr>
            <p:spPr>
              <a:xfrm>
                <a:off x="6260124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>
                <a:cxnSpLocks/>
              </p:cNvCxnSpPr>
              <p:nvPr/>
            </p:nvCxnSpPr>
            <p:spPr>
              <a:xfrm>
                <a:off x="6465168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</p:cNvCxnSpPr>
              <p:nvPr/>
            </p:nvCxnSpPr>
            <p:spPr>
              <a:xfrm>
                <a:off x="6398650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>
                <a:cxnSpLocks/>
              </p:cNvCxnSpPr>
              <p:nvPr/>
            </p:nvCxnSpPr>
            <p:spPr>
              <a:xfrm>
                <a:off x="6542666" y="4149080"/>
                <a:ext cx="0" cy="14260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/>
          <p:cNvSpPr txBox="1"/>
          <p:nvPr/>
        </p:nvSpPr>
        <p:spPr>
          <a:xfrm>
            <a:off x="4165104" y="4953121"/>
            <a:ext cx="3156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read()</a:t>
            </a:r>
            <a:r>
              <a:rPr lang="ko-KR" altLang="en-US" dirty="0"/>
              <a:t> 메서드</a:t>
            </a:r>
            <a:endParaRPr lang="en-US" altLang="ko-KR" dirty="0"/>
          </a:p>
          <a:p>
            <a:r>
              <a:rPr lang="en-US" altLang="ko-KR" dirty="0"/>
              <a:t>public </a:t>
            </a:r>
            <a:r>
              <a:rPr lang="en-US" altLang="ko-KR" dirty="0" err="1"/>
              <a:t>int</a:t>
            </a:r>
            <a:r>
              <a:rPr lang="en-US" altLang="ko-KR" dirty="0"/>
              <a:t> read(char[] </a:t>
            </a:r>
            <a:r>
              <a:rPr lang="en-US" altLang="ko-KR" dirty="0" err="1"/>
              <a:t>cbuf</a:t>
            </a:r>
            <a:r>
              <a:rPr lang="en-US" altLang="ko-KR" dirty="0"/>
              <a:t>) { …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05606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파일에 데이터 쓰기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스트림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04" y="1196752"/>
            <a:ext cx="5591175" cy="4410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45088" y="4293096"/>
            <a:ext cx="3744416" cy="288032"/>
          </a:xfrm>
          <a:prstGeom prst="rect">
            <a:avLst/>
          </a:prstGeom>
          <a:noFill/>
          <a:ln>
            <a:solidFill>
              <a:srgbClr val="F30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5805" y="2887789"/>
            <a:ext cx="27239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char[] buffer = new char[128];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readCount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input.read</a:t>
            </a:r>
            <a:r>
              <a:rPr lang="en-US" altLang="ko-KR" sz="1400" dirty="0"/>
              <a:t>(buffer);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out.write</a:t>
            </a:r>
            <a:r>
              <a:rPr lang="en-US" altLang="ko-KR" sz="1400" dirty="0"/>
              <a:t>(buffer, 0, </a:t>
            </a:r>
            <a:r>
              <a:rPr lang="en-US" altLang="ko-KR" sz="1400" dirty="0" err="1"/>
              <a:t>readCount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32520" y="3868536"/>
            <a:ext cx="93610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2520" y="4299173"/>
            <a:ext cx="93610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2520" y="4731221"/>
            <a:ext cx="93610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black"/>
                </a:solidFill>
              </a:rPr>
              <a:t>0x12345687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2520" y="5161858"/>
            <a:ext cx="93610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0x12345687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4688" y="3868536"/>
            <a:ext cx="1728192" cy="1728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4528" y="5740744"/>
            <a:ext cx="65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stack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44688" y="574074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11922" y="5391427"/>
            <a:ext cx="562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buffer</a:t>
            </a:r>
            <a:endParaRPr lang="ko-KR" altLang="en-US" sz="1200" dirty="0"/>
          </a:p>
        </p:txBody>
      </p:sp>
      <p:cxnSp>
        <p:nvCxnSpPr>
          <p:cNvPr id="17" name="연결선: 구부러짐 16"/>
          <p:cNvCxnSpPr>
            <a:cxnSpLocks/>
            <a:endCxn id="24" idx="1"/>
          </p:cNvCxnSpPr>
          <p:nvPr/>
        </p:nvCxnSpPr>
        <p:spPr>
          <a:xfrm>
            <a:off x="1458259" y="5377176"/>
            <a:ext cx="830445" cy="352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 flipV="1">
            <a:off x="290909" y="4804640"/>
            <a:ext cx="341611" cy="357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77" y="4642996"/>
            <a:ext cx="55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read()</a:t>
            </a:r>
            <a:endParaRPr lang="ko-KR" altLang="en-US" sz="1200" dirty="0"/>
          </a:p>
        </p:txBody>
      </p:sp>
      <p:cxnSp>
        <p:nvCxnSpPr>
          <p:cNvPr id="20" name="연결선: 구부러짐 19"/>
          <p:cNvCxnSpPr>
            <a:cxnSpLocks/>
          </p:cNvCxnSpPr>
          <p:nvPr/>
        </p:nvCxnSpPr>
        <p:spPr>
          <a:xfrm>
            <a:off x="1441434" y="4950068"/>
            <a:ext cx="847270" cy="4271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9976" y="2348880"/>
            <a:ext cx="381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read </a:t>
            </a:r>
            <a:r>
              <a:rPr lang="ko-KR" altLang="en-US" sz="1400" dirty="0"/>
              <a:t>메서드는 파일로부터 읽은 데이터를 </a:t>
            </a:r>
            <a:r>
              <a:rPr lang="en-US" altLang="ko-KR" sz="1400" dirty="0"/>
              <a:t>buffer</a:t>
            </a:r>
            <a:r>
              <a:rPr lang="ko-KR" altLang="en-US" sz="1400" dirty="0"/>
              <a:t>라는 배열에 저장한다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11922" y="4946486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cbuf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2299802" y="5293205"/>
            <a:ext cx="108748" cy="16794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407376" y="5293205"/>
            <a:ext cx="108748" cy="16794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515388" y="5293205"/>
            <a:ext cx="108748" cy="16794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625009" y="5293205"/>
            <a:ext cx="108748" cy="16794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732583" y="5293205"/>
            <a:ext cx="108748" cy="16794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840595" y="5293205"/>
            <a:ext cx="108748" cy="16794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47088" y="5293205"/>
            <a:ext cx="108748" cy="16794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054662" y="5293205"/>
            <a:ext cx="108748" cy="16794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162674" y="5293205"/>
            <a:ext cx="108748" cy="16794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272295" y="5293205"/>
            <a:ext cx="108748" cy="16794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379869" y="5293205"/>
            <a:ext cx="108748" cy="16794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487881" y="5293205"/>
            <a:ext cx="108748" cy="16794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중괄호 53"/>
          <p:cNvSpPr/>
          <p:nvPr/>
        </p:nvSpPr>
        <p:spPr>
          <a:xfrm rot="16200000" flipH="1">
            <a:off x="2613240" y="4879906"/>
            <a:ext cx="103562" cy="687526"/>
          </a:xfrm>
          <a:prstGeom prst="leftBrace">
            <a:avLst>
              <a:gd name="adj1" fmla="val 3288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2414137" y="4865589"/>
            <a:ext cx="6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방금</a:t>
            </a:r>
            <a:r>
              <a:rPr lang="en-US" altLang="ko-KR" sz="900" dirty="0"/>
              <a:t> </a:t>
            </a:r>
            <a:r>
              <a:rPr lang="ko-KR" altLang="en-US" sz="900" dirty="0"/>
              <a:t>읽은 데이터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12456" y="4874467"/>
            <a:ext cx="78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직전에</a:t>
            </a:r>
            <a:r>
              <a:rPr lang="en-US" altLang="ko-KR" sz="900" dirty="0"/>
              <a:t> </a:t>
            </a:r>
            <a:r>
              <a:rPr lang="ko-KR" altLang="en-US" sz="900" dirty="0"/>
              <a:t>읽은 데이터</a:t>
            </a:r>
          </a:p>
        </p:txBody>
      </p:sp>
      <p:sp>
        <p:nvSpPr>
          <p:cNvPr id="57" name="왼쪽 중괄호 56"/>
          <p:cNvSpPr/>
          <p:nvPr/>
        </p:nvSpPr>
        <p:spPr>
          <a:xfrm rot="16200000" flipH="1">
            <a:off x="3268938" y="4982038"/>
            <a:ext cx="103562" cy="483262"/>
          </a:xfrm>
          <a:prstGeom prst="leftBrace">
            <a:avLst>
              <a:gd name="adj1" fmla="val 3288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79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필터 스트림 클래스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클래스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40" y="2276872"/>
            <a:ext cx="6437401" cy="3820156"/>
          </a:xfrm>
          <a:prstGeom prst="rect">
            <a:avLst/>
          </a:prstGeom>
        </p:spPr>
      </p:pic>
      <p:grpSp>
        <p:nvGrpSpPr>
          <p:cNvPr id="85" name="Group 13"/>
          <p:cNvGrpSpPr>
            <a:grpSpLocks/>
          </p:cNvGrpSpPr>
          <p:nvPr/>
        </p:nvGrpSpPr>
        <p:grpSpPr bwMode="auto">
          <a:xfrm>
            <a:off x="1625540" y="1133872"/>
            <a:ext cx="6521450" cy="1143000"/>
            <a:chOff x="576" y="1872"/>
            <a:chExt cx="3792" cy="720"/>
          </a:xfrm>
        </p:grpSpPr>
        <p:sp>
          <p:nvSpPr>
            <p:cNvPr id="86" name="Rectangle 2" descr="흰색 대리석"/>
            <p:cNvSpPr>
              <a:spLocks noChangeArrowheads="1"/>
            </p:cNvSpPr>
            <p:nvPr/>
          </p:nvSpPr>
          <p:spPr bwMode="auto">
            <a:xfrm>
              <a:off x="1296" y="2016"/>
              <a:ext cx="960" cy="384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궁서" pitchFamily="18" charset="-127"/>
                </a:rPr>
                <a:t>Node stream</a:t>
              </a:r>
            </a:p>
          </p:txBody>
        </p:sp>
        <p:sp>
          <p:nvSpPr>
            <p:cNvPr id="87" name="Rectangle 3" descr="흰색 대리석"/>
            <p:cNvSpPr>
              <a:spLocks noChangeArrowheads="1"/>
            </p:cNvSpPr>
            <p:nvPr/>
          </p:nvSpPr>
          <p:spPr bwMode="auto">
            <a:xfrm>
              <a:off x="2272" y="1920"/>
              <a:ext cx="1008" cy="576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궁서" pitchFamily="18" charset="-127"/>
                </a:rPr>
                <a:t>Filter stream</a:t>
              </a:r>
            </a:p>
          </p:txBody>
        </p:sp>
        <p:sp>
          <p:nvSpPr>
            <p:cNvPr id="88" name="Rectangle 4" descr="밝은 수평선"/>
            <p:cNvSpPr>
              <a:spLocks noChangeArrowheads="1"/>
            </p:cNvSpPr>
            <p:nvPr/>
          </p:nvSpPr>
          <p:spPr bwMode="auto">
            <a:xfrm>
              <a:off x="1152" y="1872"/>
              <a:ext cx="48" cy="720"/>
            </a:xfrm>
            <a:prstGeom prst="rect">
              <a:avLst/>
            </a:prstGeom>
            <a:pattFill prst="ltHorz">
              <a:fgClr>
                <a:schemeClr val="tx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wrap="none" anchor="ctr" anchorCtr="1"/>
            <a:lstStyle/>
            <a:p>
              <a:endParaRPr kumimoji="0" lang="ko-KR" altLang="en-US" sz="180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89" name="AutoShape 6"/>
            <p:cNvSpPr>
              <a:spLocks noChangeArrowheads="1"/>
            </p:cNvSpPr>
            <p:nvPr/>
          </p:nvSpPr>
          <p:spPr bwMode="auto">
            <a:xfrm>
              <a:off x="576" y="2016"/>
              <a:ext cx="480" cy="384"/>
            </a:xfrm>
            <a:prstGeom prst="can">
              <a:avLst>
                <a:gd name="adj" fmla="val 25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궁서" pitchFamily="18" charset="-127"/>
                </a:rPr>
                <a:t>node</a:t>
              </a:r>
            </a:p>
          </p:txBody>
        </p:sp>
        <p:sp>
          <p:nvSpPr>
            <p:cNvPr id="90" name="Line 7"/>
            <p:cNvSpPr>
              <a:spLocks noChangeShapeType="1"/>
            </p:cNvSpPr>
            <p:nvPr/>
          </p:nvSpPr>
          <p:spPr bwMode="auto">
            <a:xfrm>
              <a:off x="1008" y="220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 anchorCtr="1"/>
            <a:lstStyle/>
            <a:p>
              <a:endParaRPr lang="ko-KR" altLang="en-US"/>
            </a:p>
          </p:txBody>
        </p:sp>
        <p:sp>
          <p:nvSpPr>
            <p:cNvPr id="91" name="Line 8" descr="흰색 대리석"/>
            <p:cNvSpPr>
              <a:spLocks noChangeShapeType="1"/>
            </p:cNvSpPr>
            <p:nvPr/>
          </p:nvSpPr>
          <p:spPr bwMode="auto">
            <a:xfrm>
              <a:off x="2160" y="220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 anchorCtr="1"/>
            <a:lstStyle/>
            <a:p>
              <a:endParaRPr lang="ko-KR" altLang="en-US"/>
            </a:p>
          </p:txBody>
        </p:sp>
        <p:sp>
          <p:nvSpPr>
            <p:cNvPr id="92" name="Line 10"/>
            <p:cNvSpPr>
              <a:spLocks noChangeShapeType="1"/>
            </p:cNvSpPr>
            <p:nvPr/>
          </p:nvSpPr>
          <p:spPr bwMode="auto">
            <a:xfrm>
              <a:off x="3168" y="220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 anchorCtr="1"/>
            <a:lstStyle/>
            <a:p>
              <a:endParaRPr lang="ko-KR" altLang="en-US"/>
            </a:p>
          </p:txBody>
        </p:sp>
        <p:sp>
          <p:nvSpPr>
            <p:cNvPr id="93" name="AutoShape 12"/>
            <p:cNvSpPr>
              <a:spLocks noChangeArrowheads="1"/>
            </p:cNvSpPr>
            <p:nvPr/>
          </p:nvSpPr>
          <p:spPr bwMode="auto">
            <a:xfrm>
              <a:off x="3456" y="1968"/>
              <a:ext cx="912" cy="480"/>
            </a:xfrm>
            <a:prstGeom prst="star16">
              <a:avLst>
                <a:gd name="adj" fmla="val 37500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 anchorCtr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  <a:ea typeface="+mn-ea"/>
                </a:rPr>
                <a:t>readXxx()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54157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BufferedReader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스트림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52" y="1196752"/>
            <a:ext cx="8467725" cy="1085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2282602"/>
            <a:ext cx="5721880" cy="40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800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스트림</a:t>
            </a:r>
            <a:r>
              <a:rPr lang="en-US" altLang="ko-KR" dirty="0"/>
              <a:t> </a:t>
            </a:r>
            <a:r>
              <a:rPr lang="ko-KR" altLang="en-US" dirty="0"/>
              <a:t>클래스 생성자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스트림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243012"/>
            <a:ext cx="86201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848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관련 클래스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0607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관련 클래스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72480" y="1084489"/>
            <a:ext cx="6840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sz="2000" dirty="0"/>
              <a:t>File : </a:t>
            </a:r>
            <a:r>
              <a:rPr lang="ko-KR" altLang="en-US" sz="2000" dirty="0"/>
              <a:t>로컬의 파일을 파일 참조 할 수 있는 객체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5" y="1484599"/>
            <a:ext cx="7505726" cy="10413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20" y="2525903"/>
            <a:ext cx="5472608" cy="372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88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URL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관련 클래스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1418" y="1069869"/>
            <a:ext cx="6927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인터넷상에 있는 주소</a:t>
            </a:r>
            <a:r>
              <a:rPr lang="en-US" altLang="ko-KR" dirty="0"/>
              <a:t>(URL)</a:t>
            </a:r>
            <a:r>
              <a:rPr lang="ko-KR" altLang="en-US" dirty="0"/>
              <a:t>를 참조 할 수 있는 클래스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470720"/>
            <a:ext cx="5544616" cy="46194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5341" y="5229200"/>
            <a:ext cx="5988935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F7F5F"/>
                </a:solidFill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</a:rPr>
              <a:t>브라우저가 </a:t>
            </a:r>
            <a:r>
              <a:rPr lang="ko-KR" altLang="en-US" sz="1400" dirty="0" err="1">
                <a:solidFill>
                  <a:srgbClr val="3F7F5F"/>
                </a:solidFill>
              </a:rPr>
              <a:t>프락시서버를</a:t>
            </a:r>
            <a:r>
              <a:rPr lang="ko-KR" altLang="en-US" sz="1400" dirty="0">
                <a:solidFill>
                  <a:srgbClr val="3F7F5F"/>
                </a:solidFill>
              </a:rPr>
              <a:t> 사용하는 환경에서 실행 방법은</a:t>
            </a:r>
            <a:endParaRPr lang="en-US" altLang="ko-KR" sz="1400" dirty="0">
              <a:solidFill>
                <a:srgbClr val="3F7F5F"/>
              </a:solidFill>
            </a:endParaRPr>
          </a:p>
          <a:p>
            <a:r>
              <a:rPr lang="en-US" altLang="ko-KR" sz="1400" dirty="0">
                <a:solidFill>
                  <a:srgbClr val="3F7F5F"/>
                </a:solidFill>
              </a:rPr>
              <a:t>//Run -&gt; Run Configurations -&gt; Arguments -&gt; </a:t>
            </a:r>
          </a:p>
          <a:p>
            <a:r>
              <a:rPr lang="en-US" altLang="ko-KR" sz="1400" dirty="0">
                <a:solidFill>
                  <a:srgbClr val="3F7F5F"/>
                </a:solidFill>
              </a:rPr>
              <a:t>//VM Arguments -&gt; -</a:t>
            </a:r>
            <a:r>
              <a:rPr lang="en-US" altLang="ko-KR" sz="1400" dirty="0" err="1">
                <a:solidFill>
                  <a:srgbClr val="3F7F5F"/>
                </a:solidFill>
              </a:rPr>
              <a:t>Dhttp.proxyHost</a:t>
            </a:r>
            <a:r>
              <a:rPr lang="en-US" altLang="ko-KR" sz="1400" dirty="0">
                <a:solidFill>
                  <a:srgbClr val="3F7F5F"/>
                </a:solidFill>
              </a:rPr>
              <a:t>=12.26.226.2 -</a:t>
            </a:r>
            <a:r>
              <a:rPr lang="en-US" altLang="ko-KR" sz="1400" dirty="0" err="1">
                <a:solidFill>
                  <a:srgbClr val="3F7F5F"/>
                </a:solidFill>
              </a:rPr>
              <a:t>Dhttp.proxyPort</a:t>
            </a:r>
            <a:r>
              <a:rPr lang="en-US" altLang="ko-KR" sz="1400" dirty="0">
                <a:solidFill>
                  <a:srgbClr val="3F7F5F"/>
                </a:solidFill>
              </a:rPr>
              <a:t>=8080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9762687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RandomAccessFile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관련 클래스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72" y="1965541"/>
            <a:ext cx="8620125" cy="428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67037"/>
            <a:ext cx="8591550" cy="923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3120" y="2401143"/>
            <a:ext cx="3394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접근 모드 </a:t>
            </a:r>
            <a:r>
              <a:rPr lang="en-US" altLang="ko-KR" sz="1400" dirty="0"/>
              <a:t>r</a:t>
            </a:r>
            <a:r>
              <a:rPr lang="ko-KR" altLang="en-US" sz="1400" dirty="0"/>
              <a:t>은 읽기 전용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rw</a:t>
            </a:r>
            <a:r>
              <a:rPr lang="ko-KR" altLang="en-US" sz="1400" dirty="0"/>
              <a:t>는 읽기 쓰기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7225" y="1152679"/>
            <a:ext cx="3177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파일의 임의 위치에 접근할 수 있는 클래스</a:t>
            </a:r>
          </a:p>
        </p:txBody>
      </p:sp>
    </p:spTree>
    <p:extLst>
      <p:ext uri="{BB962C8B-B14F-4D97-AF65-F5344CB8AC3E}">
        <p14:creationId xmlns:p14="http://schemas.microsoft.com/office/powerpoint/2010/main" val="234138078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고객 정보 저장하기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49247" y="1268760"/>
            <a:ext cx="842493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고객의 정보를 관리하는 프로그램을 고객의 정보를 저장하도록 수정하겠습니다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객체 직렬화를 이용하여 </a:t>
            </a:r>
            <a:r>
              <a:rPr lang="en-US" altLang="ko-KR" dirty="0" err="1">
                <a:solidFill>
                  <a:srgbClr val="FF0000"/>
                </a:solidFill>
              </a:rPr>
              <a:t>ArrayList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객체를 파일에 저장</a:t>
            </a:r>
            <a:r>
              <a:rPr lang="ko-KR" altLang="en-US" dirty="0"/>
              <a:t>한 다음 </a:t>
            </a:r>
            <a:r>
              <a:rPr lang="ko-KR" altLang="en-US" dirty="0">
                <a:solidFill>
                  <a:srgbClr val="0070C0"/>
                </a:solidFill>
              </a:rPr>
              <a:t>프로그램이 시작되면 파일에 저장되어 있는 정보를 </a:t>
            </a:r>
            <a:r>
              <a:rPr lang="ko-KR" altLang="en-US" dirty="0" err="1">
                <a:solidFill>
                  <a:srgbClr val="0070C0"/>
                </a:solidFill>
              </a:rPr>
              <a:t>로드</a:t>
            </a:r>
            <a:r>
              <a:rPr lang="ko-KR" altLang="en-US" dirty="0" err="1"/>
              <a:t>하여</a:t>
            </a:r>
            <a:r>
              <a:rPr lang="ko-KR" altLang="en-US" dirty="0"/>
              <a:t> 다시 조회 할 수 있도록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973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샘플 코드 가져오기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50251920" descr="EMB000012145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5" y="1628800"/>
            <a:ext cx="2849694" cy="32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250743240" descr="EMB0000121452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01"/>
          <a:stretch>
            <a:fillRect/>
          </a:stretch>
        </p:blipFill>
        <p:spPr bwMode="auto">
          <a:xfrm>
            <a:off x="3860879" y="1628800"/>
            <a:ext cx="3535892" cy="17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84515" y="1310785"/>
            <a:ext cx="1382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sz="1400" dirty="0"/>
              <a:t>[File] -&gt; [Import]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60879" y="1310785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sz="1400" dirty="0"/>
              <a:t>[General] -&gt; [Existing Projects into Workspace]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253416120" descr="EMB0000121452d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96"/>
          <a:stretch/>
        </p:blipFill>
        <p:spPr bwMode="auto">
          <a:xfrm>
            <a:off x="6033120" y="3368700"/>
            <a:ext cx="3501496" cy="277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033121" y="3060923"/>
            <a:ext cx="29354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sz="1400" dirty="0"/>
              <a:t>다운로드 받은 소스코드 압축파일 선택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740532" y="5373217"/>
            <a:ext cx="3533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 다운로드 주소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base" latinLnBrk="1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http://javaspecialist.co.kr/board/68</a:t>
            </a:r>
          </a:p>
        </p:txBody>
      </p:sp>
    </p:spTree>
    <p:extLst>
      <p:ext uri="{BB962C8B-B14F-4D97-AF65-F5344CB8AC3E}">
        <p14:creationId xmlns:p14="http://schemas.microsoft.com/office/powerpoint/2010/main" val="380108315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14</a:t>
            </a:r>
            <a:r>
              <a:rPr lang="en-US" altLang="ko-KR" sz="4400" dirty="0"/>
              <a:t> </a:t>
            </a:r>
            <a:r>
              <a:rPr lang="ko-KR" altLang="en-US" sz="2800" dirty="0"/>
              <a:t>기본 </a:t>
            </a:r>
            <a:r>
              <a:rPr lang="en-US" altLang="ko-KR" sz="2800" dirty="0"/>
              <a:t>API </a:t>
            </a:r>
            <a:r>
              <a:rPr lang="ko-KR" altLang="en-US" sz="2800" dirty="0"/>
              <a:t>클래스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680166" y="3764658"/>
            <a:ext cx="6158291" cy="1896590"/>
          </a:xfrm>
        </p:spPr>
        <p:txBody>
          <a:bodyPr/>
          <a:lstStyle/>
          <a:p>
            <a:r>
              <a:rPr lang="ko-KR" altLang="en-US" dirty="0"/>
              <a:t>문자열 클래스</a:t>
            </a:r>
            <a:endParaRPr lang="en-US" altLang="ko-KR" dirty="0"/>
          </a:p>
          <a:p>
            <a:r>
              <a:rPr lang="ko-KR" altLang="en-US" dirty="0"/>
              <a:t>정규 표현식</a:t>
            </a:r>
            <a:endParaRPr lang="en-US" altLang="ko-KR" dirty="0"/>
          </a:p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ko-KR" altLang="en-US" dirty="0"/>
              <a:t>날짜 클래스</a:t>
            </a:r>
            <a:endParaRPr lang="en-US" altLang="ko-KR" dirty="0"/>
          </a:p>
          <a:p>
            <a:r>
              <a:rPr lang="ko-KR" altLang="en-US" dirty="0"/>
              <a:t>지역과 시간대 클래스</a:t>
            </a:r>
          </a:p>
          <a:p>
            <a:r>
              <a:rPr lang="ko-KR" altLang="en-US" dirty="0"/>
              <a:t>형식화 클래스</a:t>
            </a:r>
          </a:p>
          <a:p>
            <a:r>
              <a:rPr lang="ko-KR" altLang="en-US" dirty="0"/>
              <a:t>수학관련 클래스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94960" y="2514839"/>
            <a:ext cx="93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0353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문자열 클래스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4322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String, </a:t>
            </a:r>
            <a:r>
              <a:rPr lang="en-US" altLang="ko-KR" dirty="0" err="1"/>
              <a:t>StringBuffer</a:t>
            </a:r>
            <a:r>
              <a:rPr lang="en-US" altLang="ko-KR" dirty="0"/>
              <a:t>, </a:t>
            </a:r>
            <a:r>
              <a:rPr lang="en-US" altLang="ko-KR" dirty="0" err="1"/>
              <a:t>StringBuilder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문자열 클래스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10" y="1196752"/>
            <a:ext cx="7410450" cy="190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22" y="3573016"/>
            <a:ext cx="71342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382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StringTokenizer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문자열 클래스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88" y="1054870"/>
            <a:ext cx="8090893" cy="2214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88" y="3251594"/>
            <a:ext cx="8090893" cy="36064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3072" y="1416093"/>
            <a:ext cx="305243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dirty="0"/>
              <a:t>문자열을 분리하기 위한 클래스</a:t>
            </a:r>
          </a:p>
        </p:txBody>
      </p:sp>
    </p:spTree>
    <p:extLst>
      <p:ext uri="{BB962C8B-B14F-4D97-AF65-F5344CB8AC3E}">
        <p14:creationId xmlns:p14="http://schemas.microsoft.com/office/powerpoint/2010/main" val="26077179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split()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문자열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2366962"/>
            <a:ext cx="9848850" cy="21240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0512" y="1220814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정규표현식을 이용 하여 문자열을 분리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JDK 1.4</a:t>
            </a:r>
            <a:r>
              <a:rPr lang="ko-KR" altLang="en-US" dirty="0"/>
              <a:t>부터 사용 가능</a:t>
            </a:r>
          </a:p>
        </p:txBody>
      </p:sp>
    </p:spTree>
    <p:extLst>
      <p:ext uri="{BB962C8B-B14F-4D97-AF65-F5344CB8AC3E}">
        <p14:creationId xmlns:p14="http://schemas.microsoft.com/office/powerpoint/2010/main" val="228367532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3957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정규 표현식 기본 개념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정규 표현식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196752"/>
            <a:ext cx="8352234" cy="50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356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확장 표준 문법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정규 표현식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124744"/>
            <a:ext cx="7063507" cy="49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024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Pattern &amp; Matcher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" y="0"/>
            <a:ext cx="9839325" cy="2800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" y="2800350"/>
            <a:ext cx="9867900" cy="1238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8600"/>
            <a:ext cx="98393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699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Object </a:t>
            </a:r>
            <a:r>
              <a:rPr lang="ko-KR" altLang="en-US" dirty="0"/>
              <a:t>클래스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5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02</a:t>
            </a:r>
            <a:r>
              <a:rPr lang="en-US" altLang="ko-KR" sz="4400" dirty="0"/>
              <a:t> </a:t>
            </a:r>
            <a:r>
              <a:rPr lang="ko-KR" altLang="en-US" sz="2800" dirty="0"/>
              <a:t>언어의 기본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680166" y="3869635"/>
            <a:ext cx="6158291" cy="2007637"/>
          </a:xfrm>
        </p:spPr>
        <p:txBody>
          <a:bodyPr anchor="t" anchorCtr="0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키워드</a:t>
            </a:r>
            <a:r>
              <a:rPr lang="en-US" altLang="ko-KR" dirty="0"/>
              <a:t>(Java Language Keywords)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이름 규칙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변수와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Java Standard Edition 8 Documents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281" y="249289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051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주요 메서드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 Object </a:t>
            </a:r>
            <a:r>
              <a:rPr lang="ko-KR" altLang="en-US" dirty="0"/>
              <a:t>클래스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166812"/>
            <a:ext cx="9220200" cy="4524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6536" y="1988840"/>
            <a:ext cx="403244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6536" y="2820472"/>
            <a:ext cx="2808312" cy="3925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90598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날짜 클래스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6673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날짜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733550"/>
            <a:ext cx="97345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14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Calendar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날짜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" y="1069869"/>
            <a:ext cx="9839325" cy="3228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460" y="4509120"/>
            <a:ext cx="67627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지역과 시간대 클래스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3721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Locale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지역과 시간대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5" y="1268760"/>
            <a:ext cx="9753600" cy="190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2" y="3173760"/>
            <a:ext cx="86582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2760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Timezone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지역과 시간대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481262"/>
            <a:ext cx="97345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933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형식화 클래스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6975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DecimalFormat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형식화 클래스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208584" y="1069869"/>
            <a:ext cx="7248192" cy="5233567"/>
            <a:chOff x="369104" y="211657"/>
            <a:chExt cx="8956685" cy="66463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04" y="211657"/>
              <a:ext cx="8956685" cy="278594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862" y="2917753"/>
              <a:ext cx="8904611" cy="3940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14006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SimpleDateFormat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형식화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0" y="1628800"/>
            <a:ext cx="9505950" cy="45815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5567" y="1263182"/>
            <a:ext cx="9435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Asia/Seoul </a:t>
            </a:r>
            <a:r>
              <a:rPr lang="ko-KR" altLang="en-US" dirty="0" err="1"/>
              <a:t>타임존에서</a:t>
            </a:r>
            <a:r>
              <a:rPr lang="ko-KR" altLang="en-US" dirty="0"/>
              <a:t> 한국표준시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 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 오후 </a:t>
            </a:r>
            <a:r>
              <a:rPr lang="en-US" altLang="ko-KR" dirty="0"/>
              <a:t>10</a:t>
            </a:r>
            <a:r>
              <a:rPr lang="ko-KR" altLang="en-US" dirty="0"/>
              <a:t>시 </a:t>
            </a:r>
            <a:r>
              <a:rPr lang="en-US" altLang="ko-KR" dirty="0"/>
              <a:t>16</a:t>
            </a:r>
            <a:r>
              <a:rPr lang="ko-KR" altLang="en-US" dirty="0"/>
              <a:t>분 </a:t>
            </a:r>
            <a:r>
              <a:rPr lang="en-US" altLang="ko-KR" dirty="0"/>
              <a:t>55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929763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190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MessageFormat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형식화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952625"/>
            <a:ext cx="94869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1821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ChoiceFormat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형식화 클래스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5317" y="1340768"/>
            <a:ext cx="9190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ChoiceFormat</a:t>
            </a:r>
            <a:r>
              <a:rPr lang="ko-KR" altLang="en-US" dirty="0"/>
              <a:t>를 작성할 때는 제한</a:t>
            </a:r>
            <a:r>
              <a:rPr lang="en-US" altLang="ko-KR" dirty="0"/>
              <a:t>(limit) </a:t>
            </a:r>
            <a:r>
              <a:rPr lang="ko-KR" altLang="en-US" dirty="0"/>
              <a:t>배열과 형식</a:t>
            </a:r>
            <a:r>
              <a:rPr lang="en-US" altLang="ko-KR" dirty="0"/>
              <a:t>(format) </a:t>
            </a:r>
            <a:r>
              <a:rPr lang="ko-KR" altLang="en-US" dirty="0"/>
              <a:t>배열을 지정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95500"/>
            <a:ext cx="8305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118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수학관련 클래스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578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Random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수학관련 클래스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1494861"/>
            <a:ext cx="7236376" cy="45839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26915" y="1069869"/>
            <a:ext cx="305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난수를 발생시키기 위해서 사용</a:t>
            </a:r>
          </a:p>
        </p:txBody>
      </p:sp>
    </p:spTree>
    <p:extLst>
      <p:ext uri="{BB962C8B-B14F-4D97-AF65-F5344CB8AC3E}">
        <p14:creationId xmlns:p14="http://schemas.microsoft.com/office/powerpoint/2010/main" val="42177203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수학관련 클래스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8504" y="1268760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지수</a:t>
            </a:r>
            <a:r>
              <a:rPr lang="en-US" altLang="ko-KR" dirty="0"/>
              <a:t>,</a:t>
            </a:r>
            <a:r>
              <a:rPr lang="ko-KR" altLang="en-US" dirty="0"/>
              <a:t>로그</a:t>
            </a:r>
            <a:r>
              <a:rPr lang="en-US" altLang="ko-KR" dirty="0"/>
              <a:t>,</a:t>
            </a:r>
            <a:r>
              <a:rPr lang="ko-KR" altLang="en-US" dirty="0"/>
              <a:t>제곱근 및 삼각함수와 같은 기본 숫자 연산을 수행하기 위한 메서드가 포함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17" y="1628433"/>
            <a:ext cx="7824366" cy="47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4157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AC7885D-F619-4FF2-BA9E-4CB15506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EC11822-2871-4163-9A42-37F45225D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71210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F2013-F6C3-465C-A90A-114226004F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클래스를</a:t>
            </a:r>
            <a:r>
              <a:rPr lang="en-US" altLang="ko-KR" dirty="0"/>
              <a:t> </a:t>
            </a:r>
            <a:r>
              <a:rPr lang="ko-KR" altLang="en-US" dirty="0"/>
              <a:t>만들어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7F1214-7F54-4640-A7E1-04F732B8969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270404-FF5E-4287-926E-2A802AD51C13}"/>
              </a:ext>
            </a:extLst>
          </p:cNvPr>
          <p:cNvSpPr/>
          <p:nvPr/>
        </p:nvSpPr>
        <p:spPr>
          <a:xfrm>
            <a:off x="632520" y="1484784"/>
            <a:ext cx="8208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고객의 이름, 성별(남/여), 나이, 급여(연봉), 전화번호 정보를 저장할 수 있는 변수를 선언하고 임의의 데이터를 저장한 후 출력해 보세요.</a:t>
            </a:r>
          </a:p>
          <a:p>
            <a:endParaRPr lang="ko-KR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클래스명 :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CustSample</a:t>
            </a:r>
            <a:endParaRPr lang="ko-KR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변수명</a:t>
            </a:r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gender</a:t>
            </a:r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salary</a:t>
            </a:r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  <a:endParaRPr lang="ko-KR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타  입 :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ko-KR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ko-KR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타원 4">
            <a:hlinkClick r:id="rId2" action="ppaction://hlinksldjump"/>
            <a:extLst>
              <a:ext uri="{FF2B5EF4-FFF2-40B4-BE49-F238E27FC236}">
                <a16:creationId xmlns:a16="http://schemas.microsoft.com/office/drawing/2014/main" id="{53BB32C5-98D7-4728-B26E-0E3EF828609F}"/>
              </a:ext>
            </a:extLst>
          </p:cNvPr>
          <p:cNvSpPr/>
          <p:nvPr/>
        </p:nvSpPr>
        <p:spPr>
          <a:xfrm>
            <a:off x="9411495" y="5794868"/>
            <a:ext cx="288032" cy="264036"/>
          </a:xfrm>
          <a:prstGeom prst="ellipse">
            <a:avLst/>
          </a:pr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87485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Primitive type 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3F755F-63F1-45AB-9C4F-24D00CD000FB}"/>
              </a:ext>
            </a:extLst>
          </p:cNvPr>
          <p:cNvSpPr/>
          <p:nvPr/>
        </p:nvSpPr>
        <p:spPr>
          <a:xfrm>
            <a:off x="920552" y="1340768"/>
            <a:ext cx="62646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다음 고객 정보를 저장할 수 있는 변수들을 선언하세요.</a:t>
            </a:r>
          </a:p>
          <a:p>
            <a:r>
              <a:rPr lang="ko-KR" altLang="en-US" dirty="0"/>
              <a:t>홍길동, 남, </a:t>
            </a:r>
            <a:r>
              <a:rPr lang="ko-KR" altLang="en-US" dirty="0" err="1"/>
              <a:t>hong@hong.com</a:t>
            </a:r>
            <a:r>
              <a:rPr lang="ko-KR" altLang="en-US" dirty="0"/>
              <a:t>, 1998</a:t>
            </a:r>
          </a:p>
          <a:p>
            <a:r>
              <a:rPr lang="ko-KR" altLang="en-US" dirty="0" err="1"/>
              <a:t>홍길서</a:t>
            </a:r>
            <a:r>
              <a:rPr lang="ko-KR" altLang="en-US" dirty="0"/>
              <a:t>, 여, </a:t>
            </a:r>
            <a:r>
              <a:rPr lang="ko-KR" altLang="en-US" dirty="0" err="1"/>
              <a:t>seo@hong.com</a:t>
            </a:r>
            <a:r>
              <a:rPr lang="ko-KR" altLang="en-US" dirty="0"/>
              <a:t>, 1999</a:t>
            </a:r>
          </a:p>
          <a:p>
            <a:r>
              <a:rPr lang="ko-KR" altLang="en-US" dirty="0" err="1"/>
              <a:t>홍길남</a:t>
            </a:r>
            <a:r>
              <a:rPr lang="ko-KR" altLang="en-US" dirty="0"/>
              <a:t>, 남, </a:t>
            </a:r>
            <a:r>
              <a:rPr lang="ko-KR" altLang="en-US" dirty="0" err="1"/>
              <a:t>south@hong.com</a:t>
            </a:r>
            <a:r>
              <a:rPr lang="ko-KR" altLang="en-US" dirty="0"/>
              <a:t>, 2000</a:t>
            </a:r>
          </a:p>
          <a:p>
            <a:r>
              <a:rPr lang="ko-KR" altLang="en-US" dirty="0" err="1"/>
              <a:t>홍길북</a:t>
            </a:r>
            <a:r>
              <a:rPr lang="ko-KR" altLang="en-US" dirty="0"/>
              <a:t>, 남, </a:t>
            </a:r>
            <a:r>
              <a:rPr lang="ko-KR" altLang="en-US" dirty="0" err="1"/>
              <a:t>book@hong.com</a:t>
            </a:r>
            <a:r>
              <a:rPr lang="ko-KR" altLang="en-US" dirty="0"/>
              <a:t>, 2001</a:t>
            </a:r>
          </a:p>
        </p:txBody>
      </p:sp>
      <p:sp>
        <p:nvSpPr>
          <p:cNvPr id="5" name="타원 4">
            <a:hlinkClick r:id="rId2" action="ppaction://hlinksldjump"/>
            <a:extLst>
              <a:ext uri="{FF2B5EF4-FFF2-40B4-BE49-F238E27FC236}">
                <a16:creationId xmlns:a16="http://schemas.microsoft.com/office/drawing/2014/main" id="{24BCF52A-DD40-4163-BB68-B2B6E53EA94B}"/>
              </a:ext>
            </a:extLst>
          </p:cNvPr>
          <p:cNvSpPr/>
          <p:nvPr/>
        </p:nvSpPr>
        <p:spPr>
          <a:xfrm>
            <a:off x="9411495" y="5794868"/>
            <a:ext cx="288032" cy="264036"/>
          </a:xfrm>
          <a:prstGeom prst="ellipse">
            <a:avLst/>
          </a:pr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주석문</a:t>
            </a:r>
            <a:r>
              <a:rPr lang="en-US" altLang="ko-KR" dirty="0"/>
              <a:t>(Comments)</a:t>
            </a:r>
            <a:endParaRPr lang="ko-KR" altLang="en-US" dirty="0"/>
          </a:p>
        </p:txBody>
      </p:sp>
      <p:sp>
        <p:nvSpPr>
          <p:cNvPr id="45059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84515" y="1556793"/>
            <a:ext cx="89709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줄 주석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/*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줄 또는 여러 줄 주석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/**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document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생성용 주석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javadoc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명령으로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문서를 자동 생성시킬 때 사용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4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주석문</a:t>
            </a:r>
            <a:r>
              <a:rPr lang="en-US" altLang="ko-KR" dirty="0"/>
              <a:t>(Comments)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141264"/>
            <a:ext cx="7272808" cy="524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829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dirty="0"/>
              <a:t>세미콜론</a:t>
            </a:r>
            <a:r>
              <a:rPr lang="en-US" altLang="ko-KR" sz="3600" dirty="0"/>
              <a:t>(;), </a:t>
            </a:r>
            <a:r>
              <a:rPr lang="ko-KR" altLang="en-US" sz="3600" dirty="0"/>
              <a:t>블록</a:t>
            </a:r>
            <a:r>
              <a:rPr lang="en-US" altLang="ko-KR" sz="3600" dirty="0"/>
              <a:t>(Block), </a:t>
            </a:r>
            <a:r>
              <a:rPr lang="ko-KR" altLang="en-US" sz="3600" dirty="0"/>
              <a:t>공백</a:t>
            </a:r>
            <a:r>
              <a:rPr lang="en-US" altLang="ko-KR" sz="3600" dirty="0"/>
              <a:t>(Whitespace)</a:t>
            </a:r>
            <a:endParaRPr lang="ko-KR" altLang="en-US" sz="3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8541" y="1443841"/>
            <a:ext cx="76448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세미콜론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{ }(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블록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공백들은 코드의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가독성을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높여줌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논리적인 한 문장이 끝날 때 반드시 세미콜론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(;)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붙여 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블록은 중괄호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(curly brace),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"{"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"}"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묶여진 부분을 말하며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복합문을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구성하는 요소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종속된 문장이 다수 개 일 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"{"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시작하고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"}"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닫아줌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(Whitespace)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빈칸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빈 줄 등이 있으며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이러한 공백은 소스 코드를 보기 좋게 하고 알아보기 쉽게 하는데 사용됨</a:t>
            </a:r>
          </a:p>
        </p:txBody>
      </p:sp>
    </p:spTree>
    <p:extLst>
      <p:ext uri="{BB962C8B-B14F-4D97-AF65-F5344CB8AC3E}">
        <p14:creationId xmlns:p14="http://schemas.microsoft.com/office/powerpoint/2010/main" val="3809744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62523" y="1305343"/>
            <a:ext cx="826891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1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대문자와 소문자를 구분하고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길이 제한이 없습니다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base" latinLnBrk="1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문자와 숫자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밑줄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(_),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달러기호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($)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포함할 수 있습니다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밑줄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(_)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 달러기호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($)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로컬 시스템의 규칙이 있거나 부득이한 경우가 아니면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식별자에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사용하지 않는 것이 좋습니다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또한 유니코드를 지원하기 때문에 한글 사용이 가능하지만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영문자를 사용하는 것이 좋습니다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base" latinLnBrk="1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밑줄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(_),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달러기호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($)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시작할 수 있습니다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base" latinLnBrk="1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숫자로는 시작할 수 없습니다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첫 문자 외에는 문자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숫자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밑줄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(_),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달러기호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($)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등을 임의의 순서로 사용할 수 있습니다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base" latinLnBrk="1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공백을 포함할 수 없습니다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base" latinLnBrk="1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키워드는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식별자로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사용할 수 없습니다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569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5" y="1268760"/>
            <a:ext cx="83724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6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01</a:t>
            </a:r>
            <a:r>
              <a:rPr lang="en-US" altLang="ko-KR" sz="4400" dirty="0"/>
              <a:t> </a:t>
            </a:r>
            <a:r>
              <a:rPr lang="ko-KR" altLang="en-US" sz="2800" dirty="0"/>
              <a:t>자바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680166" y="3869635"/>
            <a:ext cx="6158291" cy="1935629"/>
          </a:xfrm>
        </p:spPr>
        <p:txBody>
          <a:bodyPr anchor="t" anchorCtr="0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자바 개요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Java SE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/>
              <a:t>HelloWorld</a:t>
            </a:r>
            <a:r>
              <a:rPr lang="en-US" altLang="ko-KR" dirty="0"/>
              <a:t> </a:t>
            </a:r>
            <a:r>
              <a:rPr lang="ko-KR" altLang="en-US" dirty="0"/>
              <a:t>애플리케이션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r>
              <a:rPr lang="ko-KR" altLang="en-US" dirty="0"/>
              <a:t>를 이용한 개발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1700281" y="249289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85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키워드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8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4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ko-KR" altLang="en-US" dirty="0"/>
              <a:t>키워드</a:t>
            </a:r>
            <a:r>
              <a:rPr lang="en-US" altLang="ko-KR" dirty="0"/>
              <a:t>(Keywords)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키워드</a:t>
            </a:r>
          </a:p>
        </p:txBody>
      </p:sp>
      <p:sp>
        <p:nvSpPr>
          <p:cNvPr id="4814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 sz="1800">
              <a:latin typeface="Century Schoolbook" pitchFamily="18" charset="0"/>
              <a:ea typeface="휴먼매직체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332756"/>
            <a:ext cx="8222172" cy="476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091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이름 규칙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02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이름 규칙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이름 규칙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489" y="1201341"/>
            <a:ext cx="912701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▽ 클래스 이름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/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인터페이스 이름</a:t>
            </a:r>
            <a:endParaRPr kumimoji="1" lang="ko-KR" altLang="en-US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명사나 형용사를 서술적으로 연결하여 사용합니다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첫 글자는 대문자로 표기합니다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연결된 단어의 첫 글자도 대문자로 표기합니다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나머지 문자는 소문자로 표기합니다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"$"(dollar sign)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은 내부 클래스에서 특별한 의미가 있기 때문에 사용을 권장하지 않습니다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+mn-ea"/>
                <a:cs typeface="굴림" pitchFamily="50" charset="-127"/>
              </a:rPr>
              <a:t>	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 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▽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변수 이름</a:t>
            </a:r>
            <a:endParaRPr kumimoji="1" lang="ko-KR" altLang="en-US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명사적 의미를 갖게 만듭니다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첫 글자는 소문자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,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연결 단어의 첫 글자는 대문자로 표기합니다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나머지 문자는 소문자로 표기합니다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일반적으로 변수 이름에서는 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"_"(underscore character)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를 사용하지 않습니다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+mn-ea"/>
                <a:cs typeface="굴림" pitchFamily="50" charset="-127"/>
              </a:rPr>
              <a:t>	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 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▽ </a:t>
            </a:r>
            <a:r>
              <a:rPr kumimoji="1" lang="ko-KR" altLang="en-US" sz="1400" dirty="0" err="1">
                <a:solidFill>
                  <a:srgbClr val="000000"/>
                </a:solidFill>
                <a:latin typeface="+mn-ea"/>
                <a:cs typeface="굴림" pitchFamily="50" charset="-127"/>
              </a:rPr>
              <a:t>메서드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 이름</a:t>
            </a:r>
            <a:endParaRPr kumimoji="1" lang="ko-KR" altLang="en-US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동사적 의미를 갖게 합니다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첫 글자는 소문자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,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연결 단어의 첫 글자는 대문자로 표기합니다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나머지 문자는 소문자로 표기합니다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 err="1">
                <a:solidFill>
                  <a:srgbClr val="000000"/>
                </a:solidFill>
                <a:latin typeface="+mn-ea"/>
                <a:cs typeface="굴림" pitchFamily="50" charset="-127"/>
              </a:rPr>
              <a:t>메서드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 이름 뒤에는 한 쌍의 괄호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"( )"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가 뒤따릅니다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- 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일반적으로 </a:t>
            </a:r>
            <a:r>
              <a:rPr kumimoji="1" lang="ko-KR" altLang="en-US" sz="1400" dirty="0" err="1">
                <a:solidFill>
                  <a:srgbClr val="000000"/>
                </a:solidFill>
                <a:latin typeface="+mn-ea"/>
                <a:cs typeface="굴림" pitchFamily="50" charset="-127"/>
              </a:rPr>
              <a:t>메서드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 이름에서는 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"_"(underscore character)</a:t>
            </a:r>
            <a:r>
              <a:rPr kumimoji="1" lang="ko-KR" altLang="en-US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를 사용하지 않습니다</a:t>
            </a:r>
            <a:r>
              <a:rPr kumimoji="1" lang="en-US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400" dirty="0">
              <a:latin typeface="+mn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57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변수와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91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변수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변수와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7"/>
          <a:stretch/>
        </p:blipFill>
        <p:spPr bwMode="auto">
          <a:xfrm>
            <a:off x="889966" y="1556793"/>
            <a:ext cx="8112901" cy="424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72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메서드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변수와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8"/>
          <a:stretch/>
        </p:blipFill>
        <p:spPr bwMode="auto">
          <a:xfrm>
            <a:off x="428497" y="1261914"/>
            <a:ext cx="6273800" cy="207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01" y="3140968"/>
            <a:ext cx="6284119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33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03</a:t>
            </a:r>
            <a:r>
              <a:rPr lang="en-US" altLang="ko-KR" sz="4400" dirty="0"/>
              <a:t> </a:t>
            </a:r>
            <a:r>
              <a:rPr lang="ko-KR" altLang="en-US" sz="2800" dirty="0"/>
              <a:t>데이터 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680166" y="3869635"/>
            <a:ext cx="6158291" cy="2007637"/>
          </a:xfrm>
        </p:spPr>
        <p:txBody>
          <a:bodyPr anchor="t" anchorCtr="0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(array)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변수의 초기화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0281" y="2492896"/>
            <a:ext cx="93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749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데이터 타입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070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259" name="Rectangle 7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 sz="1800">
              <a:latin typeface="Century Schoolbook" pitchFamily="18" charset="0"/>
              <a:ea typeface="휴먼매직체" pitchFamily="18" charset="-127"/>
            </a:endParaRPr>
          </a:p>
        </p:txBody>
      </p:sp>
      <p:graphicFrame>
        <p:nvGraphicFramePr>
          <p:cNvPr id="8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943546"/>
              </p:ext>
            </p:extLst>
          </p:nvPr>
        </p:nvGraphicFramePr>
        <p:xfrm>
          <a:off x="306983" y="1196752"/>
          <a:ext cx="9292034" cy="5000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9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유형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크기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범 위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초기값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1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정수형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Integral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byte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 byte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(-128 ~ 127)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~ 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short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 byte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(-32,768 ~ 32,767)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15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~ 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int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4 byte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(-2,147,483,648 ~ </a:t>
                      </a:r>
                    </a:p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2,147,483,647)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31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~ 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long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8 byte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(-9,223,372,036,854,775,808 ~</a:t>
                      </a:r>
                    </a:p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9,223,372,036,854,775,807)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63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~ 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63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0L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2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실수형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Floating-Point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float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4 byte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자리의 소수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±1.401e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-45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 ~ 3.402e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+38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0.0F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double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8 byte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(15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자리의 소수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±4.940e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-324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 ~ 1.797e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+308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0.0D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논리형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Logical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boolean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 bit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true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또는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false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false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76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문자형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Textual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char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 byte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\u0000 </a:t>
                      </a: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～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\uFFFF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'\u0000'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String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variable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각 위치에서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\u0000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～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\uFFFF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6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All reference type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38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자바 개요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4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정수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196752"/>
            <a:ext cx="6689542" cy="300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92" y="3933056"/>
            <a:ext cx="668234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9B6DA8-B177-4459-871B-8C36727D8C96}"/>
              </a:ext>
            </a:extLst>
          </p:cNvPr>
          <p:cNvSpPr/>
          <p:nvPr/>
        </p:nvSpPr>
        <p:spPr>
          <a:xfrm>
            <a:off x="5719921" y="4827215"/>
            <a:ext cx="343262" cy="19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short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75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부동소수점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4A9B03-35C6-4994-A42E-EA7E1956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" y="3464607"/>
            <a:ext cx="9906000" cy="2654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CB5C12-A023-463B-89B7-67285CA2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081"/>
            <a:ext cx="9906000" cy="16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70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논리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556792"/>
            <a:ext cx="92202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24608" y="4941168"/>
            <a:ext cx="6755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타입은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 </a:t>
            </a:r>
            <a:r>
              <a:rPr lang="ko-KR" altLang="en-US" dirty="0"/>
              <a:t>만 가질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언어 에서처럼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en-US" altLang="ko-KR" dirty="0"/>
              <a:t>false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사용되거나</a:t>
            </a:r>
            <a:r>
              <a:rPr lang="en-US" altLang="ko-KR" dirty="0"/>
              <a:t>, 1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로 사용될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98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문자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66" y="1340768"/>
            <a:ext cx="7700854" cy="333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20" y="4365104"/>
            <a:ext cx="5616624" cy="142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타원 5">
            <a:hlinkClick r:id="rId4" action="ppaction://hlinksldjump"/>
            <a:extLst>
              <a:ext uri="{FF2B5EF4-FFF2-40B4-BE49-F238E27FC236}">
                <a16:creationId xmlns:a16="http://schemas.microsoft.com/office/drawing/2014/main" id="{777505A0-402E-4F09-9814-F296873C5658}"/>
              </a:ext>
            </a:extLst>
          </p:cNvPr>
          <p:cNvSpPr/>
          <p:nvPr/>
        </p:nvSpPr>
        <p:spPr>
          <a:xfrm>
            <a:off x="9411495" y="5794868"/>
            <a:ext cx="288032" cy="264036"/>
          </a:xfrm>
          <a:prstGeom prst="ellipse">
            <a:avLst/>
          </a:pr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17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489" y="1196753"/>
            <a:ext cx="928303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String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클래스를 이용해서 변수 선언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s1 = "Hello"; 	//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 선언 및 할당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s2 = new String("Hello"); 	//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객체 생성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s3; 		// s3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는 디폴트 값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길이를 알 수 없음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s4 = ""; 	// null string,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길이가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s5 = " "; 	// blank string,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길이가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 아님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문자열과 다른 값과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연산을 수행하면 무조건 문자열로 변환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100+200 		// 300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100+"200" 	// 100200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10+20+"Hello" 	// 30Hello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"Hello"+10+20 	// Hello1020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문자형은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0~65535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값을 가짐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 + 10 -&gt; 75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'A'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10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진수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65(0x41)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값을 가짐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ko-KR" dirty="0" err="1">
                <a:solidFill>
                  <a:srgbClr val="F30B58"/>
                </a:solidFill>
              </a:rPr>
              <a:t>int</a:t>
            </a:r>
            <a:r>
              <a:rPr lang="en-US" altLang="ko-KR" dirty="0">
                <a:solidFill>
                  <a:srgbClr val="F30B58"/>
                </a:solidFill>
              </a:rPr>
              <a:t> </a:t>
            </a:r>
            <a:r>
              <a:rPr lang="ko-KR" altLang="en-US" dirty="0">
                <a:solidFill>
                  <a:srgbClr val="F30B58"/>
                </a:solidFill>
              </a:rPr>
              <a:t>형 크기 이하의 연산의 결과는 무조건 </a:t>
            </a:r>
            <a:r>
              <a:rPr lang="en-US" altLang="ko-KR" dirty="0" err="1">
                <a:solidFill>
                  <a:srgbClr val="F30B58"/>
                </a:solidFill>
              </a:rPr>
              <a:t>int</a:t>
            </a:r>
            <a:r>
              <a:rPr lang="en-US" altLang="ko-KR" dirty="0">
                <a:solidFill>
                  <a:srgbClr val="F30B58"/>
                </a:solidFill>
              </a:rPr>
              <a:t> </a:t>
            </a:r>
            <a:r>
              <a:rPr lang="ko-KR" altLang="en-US" dirty="0">
                <a:solidFill>
                  <a:srgbClr val="F30B58"/>
                </a:solidFill>
              </a:rPr>
              <a:t>형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04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배열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48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6506" y="1268760"/>
            <a:ext cx="475852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reference type</a:t>
            </a:r>
          </a:p>
          <a:p>
            <a:pPr lvl="1"/>
            <a:r>
              <a:rPr lang="en-US" altLang="ko-KR" dirty="0"/>
              <a:t>homogeneous collection</a:t>
            </a:r>
          </a:p>
          <a:p>
            <a:pPr lvl="1"/>
            <a:r>
              <a:rPr lang="en-US" altLang="ko-KR" dirty="0"/>
              <a:t>immutable</a:t>
            </a:r>
            <a:endParaRPr lang="ko-KR" altLang="en-US" dirty="0"/>
          </a:p>
          <a:p>
            <a:pPr lvl="1"/>
            <a:endParaRPr lang="en-US" altLang="ko-KR" dirty="0"/>
          </a:p>
          <a:p>
            <a:r>
              <a:rPr lang="ko-KR" altLang="en-US" dirty="0"/>
              <a:t>배열 선언</a:t>
            </a:r>
            <a:r>
              <a:rPr lang="en-US" altLang="ko-KR" dirty="0"/>
              <a:t>(</a:t>
            </a:r>
            <a:r>
              <a:rPr lang="ko-KR" altLang="en-US" dirty="0"/>
              <a:t>크기 명시 못함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[] </a:t>
            </a:r>
            <a:r>
              <a:rPr lang="en-US" altLang="ko-KR" dirty="0" err="1"/>
              <a:t>intArr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ko-KR" altLang="en-US" dirty="0"/>
              <a:t>배열 생성</a:t>
            </a:r>
            <a:r>
              <a:rPr lang="en-US" altLang="ko-KR" dirty="0"/>
              <a:t>(</a:t>
            </a:r>
            <a:r>
              <a:rPr lang="ko-KR" altLang="en-US" dirty="0"/>
              <a:t>크기 명시해야 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intArr</a:t>
            </a:r>
            <a:r>
              <a:rPr lang="en-US" altLang="ko-KR" dirty="0"/>
              <a:t> = new </a:t>
            </a:r>
            <a:r>
              <a:rPr lang="en-US" altLang="ko-KR" dirty="0" err="1"/>
              <a:t>int</a:t>
            </a:r>
            <a:r>
              <a:rPr lang="en-US" altLang="ko-KR" dirty="0"/>
              <a:t>[5]; </a:t>
            </a:r>
          </a:p>
          <a:p>
            <a:endParaRPr lang="en-US" altLang="ko-KR" dirty="0"/>
          </a:p>
          <a:p>
            <a:r>
              <a:rPr lang="ko-KR" altLang="en-US" dirty="0"/>
              <a:t>배열 선언과 생성을 동시에 할 수 있음</a:t>
            </a:r>
            <a:endParaRPr lang="en-US" altLang="ko-KR" dirty="0"/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[] </a:t>
            </a:r>
            <a:r>
              <a:rPr lang="en-US" altLang="ko-KR" dirty="0" err="1"/>
              <a:t>intArr</a:t>
            </a:r>
            <a:r>
              <a:rPr lang="en-US" altLang="ko-KR" dirty="0"/>
              <a:t> = new </a:t>
            </a:r>
            <a:r>
              <a:rPr lang="en-US" altLang="ko-KR" dirty="0" err="1"/>
              <a:t>int</a:t>
            </a:r>
            <a:r>
              <a:rPr lang="en-US" altLang="ko-KR" dirty="0"/>
              <a:t>[5];  //</a:t>
            </a:r>
            <a:r>
              <a:rPr lang="ko-KR" altLang="en-US" dirty="0"/>
              <a:t>선호</a:t>
            </a:r>
            <a:endParaRPr lang="en-US" altLang="ko-KR" dirty="0"/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   []</a:t>
            </a:r>
            <a:r>
              <a:rPr lang="en-US" altLang="ko-KR" dirty="0" err="1"/>
              <a:t>intArr</a:t>
            </a:r>
            <a:r>
              <a:rPr lang="en-US" altLang="ko-KR" dirty="0"/>
              <a:t> = new </a:t>
            </a:r>
            <a:r>
              <a:rPr lang="en-US" altLang="ko-KR" dirty="0" err="1"/>
              <a:t>int</a:t>
            </a:r>
            <a:r>
              <a:rPr lang="en-US" altLang="ko-KR" dirty="0"/>
              <a:t>[5];</a:t>
            </a:r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intArr</a:t>
            </a:r>
            <a:r>
              <a:rPr lang="en-US" altLang="ko-KR" dirty="0"/>
              <a:t>[] = new </a:t>
            </a:r>
            <a:r>
              <a:rPr lang="en-US" altLang="ko-KR" dirty="0" err="1"/>
              <a:t>int</a:t>
            </a:r>
            <a:r>
              <a:rPr lang="en-US" altLang="ko-KR" dirty="0"/>
              <a:t>[5];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004" y="1340769"/>
            <a:ext cx="5520531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35" y="3068961"/>
            <a:ext cx="3744416" cy="288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5035" y="2771636"/>
            <a:ext cx="299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 생성 시 배열의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타입별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초기값</a:t>
            </a:r>
          </a:p>
        </p:txBody>
      </p:sp>
    </p:spTree>
    <p:extLst>
      <p:ext uri="{BB962C8B-B14F-4D97-AF65-F5344CB8AC3E}">
        <p14:creationId xmlns:p14="http://schemas.microsoft.com/office/powerpoint/2010/main" val="308588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Primitive type 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342405"/>
            <a:ext cx="8072958" cy="458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>
            <a:hlinkClick r:id="rId3" action="ppaction://hlinksldjump"/>
            <a:extLst>
              <a:ext uri="{FF2B5EF4-FFF2-40B4-BE49-F238E27FC236}">
                <a16:creationId xmlns:a16="http://schemas.microsoft.com/office/drawing/2014/main" id="{52C540A6-BE9A-4C4B-A643-1D80B810AA73}"/>
              </a:ext>
            </a:extLst>
          </p:cNvPr>
          <p:cNvSpPr/>
          <p:nvPr/>
        </p:nvSpPr>
        <p:spPr>
          <a:xfrm>
            <a:off x="9411495" y="5794868"/>
            <a:ext cx="288032" cy="264036"/>
          </a:xfrm>
          <a:prstGeom prst="ellipse">
            <a:avLst/>
          </a:pr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752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Primitive type 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400175"/>
            <a:ext cx="82105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56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 데이터 수정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196752"/>
            <a:ext cx="6719093" cy="495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001" y="1192560"/>
            <a:ext cx="4663589" cy="196919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808" y="3328704"/>
            <a:ext cx="4599782" cy="175648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24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자바 역사 및 버전</a:t>
            </a:r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50488" y="1270037"/>
            <a:ext cx="4477818" cy="4276038"/>
            <a:chOff x="959754" y="1717844"/>
            <a:chExt cx="3188980" cy="3223323"/>
          </a:xfrm>
        </p:grpSpPr>
        <p:grpSp>
          <p:nvGrpSpPr>
            <p:cNvPr id="9" name="Group 8"/>
            <p:cNvGrpSpPr/>
            <p:nvPr/>
          </p:nvGrpSpPr>
          <p:grpSpPr>
            <a:xfrm>
              <a:off x="959754" y="1717844"/>
              <a:ext cx="3188980" cy="3223323"/>
              <a:chOff x="899592" y="2248955"/>
              <a:chExt cx="2592288" cy="2620205"/>
            </a:xfrm>
          </p:grpSpPr>
          <p:sp>
            <p:nvSpPr>
              <p:cNvPr id="4" name="Block Arc 3"/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7265111"/>
                  <a:gd name="adj2" fmla="val 15143356"/>
                  <a:gd name="adj3" fmla="val 3135"/>
                </a:avLst>
              </a:prstGeom>
              <a:solidFill>
                <a:srgbClr val="73B2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850434" y="2248955"/>
                <a:ext cx="686276" cy="32061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rgbClr val="73B2D1"/>
                    </a:solidFill>
                  </a:rPr>
                  <a:t>역사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273839" y="2550604"/>
              <a:ext cx="2560811" cy="1740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Sun Microsystems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에서 개발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1991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초 그린프로젝트의 가전제품에 이용할 목적으로 개발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1995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java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이름으로 명칭 변경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1995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월 자바 기술 발표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1995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월에 자바 베타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 발표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정식 버전이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1996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월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일 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Java 1.0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으로 최초로 발표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현재 </a:t>
              </a: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자바 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10(10.xx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88375" y="1268760"/>
            <a:ext cx="4467136" cy="4277316"/>
            <a:chOff x="959754" y="1716567"/>
            <a:chExt cx="3188980" cy="3224603"/>
          </a:xfrm>
        </p:grpSpPr>
        <p:grpSp>
          <p:nvGrpSpPr>
            <p:cNvPr id="18" name="Group 17"/>
            <p:cNvGrpSpPr/>
            <p:nvPr/>
          </p:nvGrpSpPr>
          <p:grpSpPr>
            <a:xfrm>
              <a:off x="959754" y="1716567"/>
              <a:ext cx="3188980" cy="3224603"/>
              <a:chOff x="899592" y="2247915"/>
              <a:chExt cx="2592288" cy="2621245"/>
            </a:xfrm>
          </p:grpSpPr>
          <p:sp>
            <p:nvSpPr>
              <p:cNvPr id="21" name="Block Arc 20"/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7152632"/>
                  <a:gd name="adj2" fmla="val 15090805"/>
                  <a:gd name="adj3" fmla="val 3238"/>
                </a:avLst>
              </a:prstGeom>
              <a:solidFill>
                <a:srgbClr val="F6B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77331" y="2247915"/>
                <a:ext cx="585346" cy="32064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rgbClr val="F6BF4A"/>
                    </a:solidFill>
                  </a:rPr>
                  <a:t>버전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182725" y="2329945"/>
              <a:ext cx="2743039" cy="218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자바의 버전은 보통 자바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SE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버전으로 표현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초기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1.0/1.1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버전은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JDK/JRE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명칭을 사용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Java 1.2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 발표되면서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J2SDK/J2RE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라고 개명하여 사용하였으나 기존의 명칭으로 사용하는 사람들이 많아 현재는 다시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JDK/JRE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명칭으로 돌아왔음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언어 자체는 자바언어명세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(JLS)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에서 정의되며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edition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으로 구분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JLS 2nd Edition : assertion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기능이 추가된 것 외에 거의 변화가 없었음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JLS 3rd Edition : JDK 1.5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와 함께 바뀜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현재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JLS 3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판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JDK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버전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1.8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334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 다루기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268760"/>
            <a:ext cx="88582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81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 다루기 </a:t>
            </a:r>
            <a:r>
              <a:rPr lang="en-US" altLang="ko-KR" dirty="0"/>
              <a:t>– </a:t>
            </a:r>
            <a:r>
              <a:rPr lang="ko-KR" altLang="en-US" dirty="0"/>
              <a:t>데이터 추가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290637"/>
            <a:ext cx="87820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02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 다루기 </a:t>
            </a:r>
            <a:r>
              <a:rPr lang="en-US" altLang="ko-KR" dirty="0"/>
              <a:t>– </a:t>
            </a:r>
            <a:r>
              <a:rPr lang="ko-KR" altLang="en-US" dirty="0"/>
              <a:t>데이터 추가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290637"/>
            <a:ext cx="87820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62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 다루기 </a:t>
            </a:r>
            <a:r>
              <a:rPr lang="en-US" altLang="ko-KR" dirty="0"/>
              <a:t>– </a:t>
            </a:r>
            <a:r>
              <a:rPr lang="ko-KR" altLang="en-US" dirty="0"/>
              <a:t>데이터 출력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340768"/>
            <a:ext cx="87915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49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 다루기 </a:t>
            </a:r>
            <a:r>
              <a:rPr lang="en-US" altLang="ko-KR" dirty="0"/>
              <a:t>– </a:t>
            </a:r>
            <a:r>
              <a:rPr lang="ko-KR" altLang="en-US" dirty="0"/>
              <a:t>데이터 조회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268760"/>
            <a:ext cx="87915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1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 다루기 </a:t>
            </a:r>
            <a:r>
              <a:rPr lang="en-US" altLang="ko-KR" dirty="0"/>
              <a:t>– </a:t>
            </a:r>
            <a:r>
              <a:rPr lang="ko-KR" altLang="en-US" dirty="0"/>
              <a:t>데이터 수정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2405062"/>
            <a:ext cx="87344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06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 다루기 </a:t>
            </a:r>
            <a:r>
              <a:rPr lang="en-US" altLang="ko-KR" dirty="0"/>
              <a:t>– </a:t>
            </a:r>
            <a:r>
              <a:rPr lang="ko-KR" altLang="en-US" dirty="0"/>
              <a:t>데이터 삭제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96752"/>
            <a:ext cx="8953500" cy="2152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3349526"/>
            <a:ext cx="5543550" cy="2886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648" y="3520543"/>
            <a:ext cx="42005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18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배열 다루기 </a:t>
            </a:r>
            <a:r>
              <a:rPr lang="en-US" altLang="ko-KR" dirty="0"/>
              <a:t>– </a:t>
            </a:r>
            <a:r>
              <a:rPr lang="ko-KR" altLang="en-US" dirty="0"/>
              <a:t>데이터 삽입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96752"/>
            <a:ext cx="8763000" cy="217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2976"/>
            <a:ext cx="5676900" cy="2724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143" y="4221088"/>
            <a:ext cx="4486275" cy="19335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99005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초기화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803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변수의 초기화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변수의 초기화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340769"/>
            <a:ext cx="8564563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1" y="3717032"/>
            <a:ext cx="8533606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5577070" y="2132857"/>
            <a:ext cx="2262251" cy="864096"/>
          </a:xfrm>
          <a:prstGeom prst="wedgeRoundRectCallout">
            <a:avLst>
              <a:gd name="adj1" fmla="val -80681"/>
              <a:gd name="adj2" fmla="val -71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지역변수는 사용하기 전에 반드시 초기화 해야 함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18974" y="5229201"/>
            <a:ext cx="3276364" cy="679277"/>
          </a:xfrm>
          <a:prstGeom prst="wedgeRoundRectCallout">
            <a:avLst>
              <a:gd name="adj1" fmla="val -65739"/>
              <a:gd name="adj2" fmla="val -309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멤버변수는 사용하기 전에  </a:t>
            </a:r>
            <a:r>
              <a:rPr lang="ko-KR" altLang="en-US" sz="1600"/>
              <a:t>초기화 하기 않아도 기본값으로 초기화 됨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794911" y="2170179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지역변수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4157" y="4265103"/>
            <a:ext cx="1952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멤버변수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인스턴스 변수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2125" y="4494520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멤버변수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클래스 변수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5" idx="1"/>
          </p:cNvCxnSpPr>
          <p:nvPr/>
        </p:nvCxnSpPr>
        <p:spPr>
          <a:xfrm flipH="1" flipV="1">
            <a:off x="2320268" y="2324067"/>
            <a:ext cx="474643" cy="1"/>
          </a:xfrm>
          <a:prstGeom prst="straightConnector1">
            <a:avLst/>
          </a:prstGeom>
          <a:ln>
            <a:solidFill>
              <a:srgbClr val="F30B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2018633" y="4418991"/>
            <a:ext cx="474643" cy="1"/>
          </a:xfrm>
          <a:prstGeom prst="straightConnector1">
            <a:avLst/>
          </a:prstGeom>
          <a:ln>
            <a:solidFill>
              <a:srgbClr val="F30B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704089" y="4674537"/>
            <a:ext cx="474643" cy="1"/>
          </a:xfrm>
          <a:prstGeom prst="straightConnector1">
            <a:avLst/>
          </a:prstGeom>
          <a:ln>
            <a:solidFill>
              <a:srgbClr val="F30B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자바 특징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499061" y="1844824"/>
            <a:ext cx="3879850" cy="3547758"/>
            <a:chOff x="5076056" y="1844824"/>
            <a:chExt cx="3581400" cy="3547758"/>
          </a:xfrm>
        </p:grpSpPr>
        <p:pic>
          <p:nvPicPr>
            <p:cNvPr id="102402" name="_x31060448" descr="EMB000014585f5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76056" y="1844824"/>
              <a:ext cx="2646363" cy="1466850"/>
            </a:xfrm>
            <a:prstGeom prst="rect">
              <a:avLst/>
            </a:prstGeom>
            <a:noFill/>
          </p:spPr>
        </p:pic>
        <p:pic>
          <p:nvPicPr>
            <p:cNvPr id="102401" name="_x31059488" descr="EMB000014585f5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76056" y="3702212"/>
              <a:ext cx="3581400" cy="146685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5936753" y="3273584"/>
              <a:ext cx="9252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플랫폼 종속적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3312" y="5130972"/>
              <a:ext cx="9252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플랫폼 독립적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06506" y="1273036"/>
            <a:ext cx="84249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OOP(Object Oriented Programming;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객체지향프로그래밍언어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플랫폼 독립적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아키텍쳐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중립적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멀티스레드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(Multi-thread)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분산환경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Simple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코드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뛰어난 보안성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(Secure)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고성능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모듈화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(Modularity)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무료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002492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04</a:t>
            </a:r>
            <a:r>
              <a:rPr lang="en-US" altLang="ko-KR" sz="4400" dirty="0"/>
              <a:t> </a:t>
            </a:r>
            <a:r>
              <a:rPr lang="ko-KR" altLang="en-US" sz="2800" dirty="0"/>
              <a:t>연산자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680166" y="3869635"/>
            <a:ext cx="6158291" cy="2007637"/>
          </a:xfrm>
        </p:spPr>
        <p:txBody>
          <a:bodyPr anchor="t" anchorCtr="0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연산자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단항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연산자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(Unary operator)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 연산자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(Binary operator)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 연산자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(Ternary operator)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대입 연산자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(Assignment operator)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0281" y="2492896"/>
            <a:ext cx="93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6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913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연산자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연산자</a:t>
            </a:r>
          </a:p>
        </p:txBody>
      </p:sp>
      <p:graphicFrame>
        <p:nvGraphicFramePr>
          <p:cNvPr id="5" name="Group 8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410867"/>
              </p:ext>
            </p:extLst>
          </p:nvPr>
        </p:nvGraphicFramePr>
        <p:xfrm>
          <a:off x="662523" y="1196753"/>
          <a:ext cx="8502945" cy="4968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5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우선 순위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연산자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연산자 설명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42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높음☝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낮음☟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 ) [ 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괄호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소수점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참조 연산자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8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++, --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+, 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!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~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(type)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증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감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증가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감소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부호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논리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반전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비트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반전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형 변환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/, %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산술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곱셈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나눗셈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나머지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+, -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산술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덧셈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뺄셈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&lt;&lt;, &gt;&gt;, &gt;&gt;&gt;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비트 이동 연산자 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좌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우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우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부호 포함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8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&lt;, &lt;=, &gt;, &gt;=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==, !=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instanceof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비교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대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소 비교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비교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동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이 비교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type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객체 형 비교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&amp;, |, ^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비트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(AND, OR, XOR)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논리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(AND, OR, XOR)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&amp;&amp;, ||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논리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(Short Circuit)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?      :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논리연산자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항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78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+=, -=, *=, /=, %=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&lt;&lt;=, &gt;&gt;=, &gt;&gt;&gt;=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&amp;=, ^=, |=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대입 연산자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연산 후 대입 연산자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연산 후 대입 연산자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연산 후 대입 연산자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268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42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증</a:t>
            </a:r>
            <a:r>
              <a:rPr lang="en-US" altLang="ko-KR" dirty="0"/>
              <a:t>/</a:t>
            </a:r>
            <a:r>
              <a:rPr lang="ko-KR" altLang="en-US" dirty="0"/>
              <a:t>감 연산자 </a:t>
            </a:r>
            <a:r>
              <a:rPr lang="en-US" altLang="ko-KR" dirty="0"/>
              <a:t>++ --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 </a:t>
            </a: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506506" y="1268761"/>
            <a:ext cx="8424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증</a:t>
            </a:r>
            <a:r>
              <a:rPr lang="en-US" altLang="ko-KR" sz="1400" dirty="0"/>
              <a:t>/</a:t>
            </a:r>
            <a:r>
              <a:rPr lang="ko-KR" altLang="en-US" sz="1400" dirty="0"/>
              <a:t>감 연산자는 변수의 값을 </a:t>
            </a:r>
            <a:r>
              <a:rPr lang="en-US" altLang="ko-KR" sz="1400" dirty="0"/>
              <a:t>1</a:t>
            </a:r>
            <a:r>
              <a:rPr lang="ko-KR" altLang="en-US" sz="1400" dirty="0"/>
              <a:t>증가 또는 감소시킴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= a+1; </a:t>
            </a:r>
            <a:r>
              <a:rPr lang="ko-KR" altLang="en-US" sz="1400" dirty="0"/>
              <a:t>보다 </a:t>
            </a:r>
            <a:r>
              <a:rPr lang="en-US" altLang="ko-KR" sz="1400" dirty="0"/>
              <a:t>a++;</a:t>
            </a:r>
            <a:r>
              <a:rPr lang="ko-KR" altLang="en-US" sz="1400" dirty="0"/>
              <a:t>이 연산속도가 빠름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++, --</a:t>
            </a:r>
            <a:r>
              <a:rPr lang="ko-KR" altLang="en-US" sz="1400" dirty="0"/>
              <a:t>는 변수의 앞에 오느냐</a:t>
            </a:r>
            <a:r>
              <a:rPr lang="en-US" altLang="ko-KR" sz="1400" dirty="0"/>
              <a:t>, </a:t>
            </a:r>
            <a:r>
              <a:rPr lang="ko-KR" altLang="en-US" sz="1400" dirty="0"/>
              <a:t>뒤에 오느냐에 따라 할당되는 주위 변수의 값이 달라질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++	1 </a:t>
            </a:r>
            <a:r>
              <a:rPr lang="ko-KR" altLang="en-US" sz="1400" dirty="0"/>
              <a:t>증가시킴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--	1 </a:t>
            </a:r>
            <a:r>
              <a:rPr lang="ko-KR" altLang="en-US" sz="1400" dirty="0"/>
              <a:t>감소시킴</a:t>
            </a:r>
            <a:endParaRPr lang="en-US" altLang="ko-KR" sz="1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54" y="2564905"/>
            <a:ext cx="6796778" cy="358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767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비트 반전과 논리 반전 연산자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5" y="1556793"/>
            <a:ext cx="8533606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515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272480" y="1196753"/>
            <a:ext cx="842493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작은 크기 변수 값을 큰 크기를 갖는 변수에 저장할 경우에는 자동 형 변환이 발생</a:t>
            </a:r>
            <a:endParaRPr lang="en-US" altLang="ko-KR" sz="1600" dirty="0"/>
          </a:p>
          <a:p>
            <a:pPr lvl="1"/>
            <a:r>
              <a:rPr lang="en-US" altLang="ko-KR" sz="1600" dirty="0"/>
              <a:t>byte a = 10;</a:t>
            </a:r>
          </a:p>
          <a:p>
            <a:pPr lvl="1"/>
            <a:r>
              <a:rPr lang="en-US" altLang="ko-KR" sz="1600" dirty="0" err="1"/>
              <a:t>int</a:t>
            </a:r>
            <a:r>
              <a:rPr lang="en-US" altLang="ko-KR" sz="1600" dirty="0"/>
              <a:t> b = a; //promotion</a:t>
            </a:r>
          </a:p>
          <a:p>
            <a:pPr lvl="1"/>
            <a:endParaRPr lang="en-US" altLang="ko-KR" sz="1600" dirty="0"/>
          </a:p>
          <a:p>
            <a:r>
              <a:rPr lang="ko-KR" altLang="en-US" sz="1600" dirty="0"/>
              <a:t>큰 크기 변수의 값을 작은 크기 변수에 저장할 경우에는 명시적 형 변환을 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 err="1"/>
              <a:t>int</a:t>
            </a:r>
            <a:r>
              <a:rPr lang="en-US" altLang="ko-KR" sz="1600" dirty="0"/>
              <a:t> a = 10;</a:t>
            </a:r>
          </a:p>
          <a:p>
            <a:pPr lvl="1"/>
            <a:r>
              <a:rPr lang="en-US" altLang="ko-KR" sz="1600" dirty="0"/>
              <a:t>byte b = a; //</a:t>
            </a:r>
            <a:r>
              <a:rPr lang="ko-KR" altLang="en-US" sz="1600" dirty="0"/>
              <a:t>에러</a:t>
            </a:r>
            <a:endParaRPr lang="en-US" altLang="ko-KR" sz="1600" dirty="0"/>
          </a:p>
          <a:p>
            <a:pPr lvl="1"/>
            <a:r>
              <a:rPr lang="en-US" altLang="ko-KR" sz="1600" dirty="0"/>
              <a:t>byte b = (byte) a; //type casting</a:t>
            </a:r>
          </a:p>
          <a:p>
            <a:pPr lvl="1"/>
            <a:endParaRPr lang="en-US" altLang="ko-KR" sz="1600" dirty="0"/>
          </a:p>
          <a:p>
            <a:r>
              <a:rPr lang="ko-KR" altLang="en-US" sz="1600" dirty="0"/>
              <a:t>기본 데이터 타입의 크기</a:t>
            </a:r>
            <a:endParaRPr lang="en-US" altLang="ko-KR" sz="1600" dirty="0"/>
          </a:p>
          <a:p>
            <a:pPr lvl="1"/>
            <a:r>
              <a:rPr lang="en-US" altLang="ko-KR" sz="1600" dirty="0"/>
              <a:t>byte -&gt; short -&gt;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-&gt; long -&gt; float -&gt; double</a:t>
            </a:r>
            <a:br>
              <a:rPr lang="en-US" altLang="ko-KR" sz="1600" dirty="0"/>
            </a:br>
            <a:r>
              <a:rPr lang="en-US" altLang="ko-KR" sz="1600" dirty="0"/>
              <a:t>                  char  -^</a:t>
            </a:r>
          </a:p>
          <a:p>
            <a:pPr lvl="1"/>
            <a:endParaRPr lang="en-US" altLang="ko-KR" sz="1600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02" y="4725914"/>
            <a:ext cx="4808538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035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r>
              <a:rPr lang="ko-KR" altLang="en-US" dirty="0"/>
              <a:t> 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9"/>
          <a:stretch/>
        </p:blipFill>
        <p:spPr bwMode="auto">
          <a:xfrm>
            <a:off x="1424608" y="1155081"/>
            <a:ext cx="7322201" cy="205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7" y="3459336"/>
            <a:ext cx="7322201" cy="262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4397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3. 2</a:t>
            </a:r>
            <a:r>
              <a:rPr lang="ko-KR" altLang="en-US" dirty="0"/>
              <a:t>항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71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산술연산자 </a:t>
            </a:r>
            <a:r>
              <a:rPr lang="en-US" altLang="ko-KR"/>
              <a:t>+, -, *, /, %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4.3. 2</a:t>
            </a:r>
            <a:r>
              <a:rPr lang="ko-KR" altLang="en-US"/>
              <a:t>항 연산자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406939" y="1218398"/>
            <a:ext cx="5382599" cy="269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1400" dirty="0" err="1"/>
              <a:t>리터럴의</a:t>
            </a:r>
            <a:r>
              <a:rPr lang="ko-KR" altLang="en-US" sz="1400" dirty="0"/>
              <a:t> 연산은 컴파일 시 최적화 됨</a:t>
            </a: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char a3 = 'a';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char b3 = a3 + 1;		//</a:t>
            </a:r>
            <a:r>
              <a:rPr lang="ko-KR" altLang="en-US" sz="1400" dirty="0"/>
              <a:t>에러</a:t>
            </a: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char c3 = 'a' + 1;		//==&gt; char c3 = 'b';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sec = 60*60*24; 	//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sec = 86400;</a:t>
            </a:r>
            <a:r>
              <a:rPr lang="ko-KR" altLang="en-US" sz="1400" dirty="0"/>
              <a:t>와 동일</a:t>
            </a:r>
            <a:endParaRPr lang="en-US" altLang="ko-KR" sz="1400" dirty="0"/>
          </a:p>
          <a:p>
            <a:pPr marL="28575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1400" dirty="0"/>
              <a:t>나눗셈의 경우에도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형 이하의 연산은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형이 됨</a:t>
            </a: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a = 3;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b = 2;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double data = a / b;	//data</a:t>
            </a:r>
            <a:r>
              <a:rPr lang="ko-KR" altLang="en-US" sz="1400" dirty="0"/>
              <a:t>값은 </a:t>
            </a:r>
            <a:r>
              <a:rPr lang="en-US" altLang="ko-KR" sz="1400" dirty="0"/>
              <a:t>1.0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float pi = 3.141592f;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float </a:t>
            </a:r>
            <a:r>
              <a:rPr lang="en-US" altLang="ko-KR" sz="1400" dirty="0" err="1"/>
              <a:t>shortPi</a:t>
            </a:r>
            <a:r>
              <a:rPr lang="en-US" altLang="ko-KR" sz="1400" dirty="0"/>
              <a:t>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)(pi * 1000) / 1000F; //F</a:t>
            </a:r>
            <a:r>
              <a:rPr lang="ko-KR" altLang="en-US" sz="1400" dirty="0"/>
              <a:t>붙여야 함</a:t>
            </a:r>
            <a:r>
              <a:rPr lang="en-US" altLang="ko-KR" sz="1400" dirty="0"/>
              <a:t>. 3.141</a:t>
            </a:r>
            <a:endParaRPr lang="ko-KR" altLang="en-US" sz="1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90" y="1218398"/>
            <a:ext cx="3744416" cy="157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90" y="4092277"/>
            <a:ext cx="6051408" cy="214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7459" y="2804986"/>
            <a:ext cx="4290477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sz="1400" dirty="0" err="1"/>
              <a:t>int</a:t>
            </a:r>
            <a:r>
              <a:rPr lang="ko-KR" altLang="en-US" sz="1400" dirty="0"/>
              <a:t>형 이하의 연산 결과는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형</a:t>
            </a:r>
            <a:r>
              <a:rPr lang="en-US" altLang="ko-KR" sz="1400" dirty="0"/>
              <a:t>(</a:t>
            </a:r>
            <a:r>
              <a:rPr lang="ko-KR" altLang="en-US" sz="1400" dirty="0"/>
              <a:t>결과가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형을 넘을 경우 데이터가 손상될 수 있음</a:t>
            </a:r>
            <a:r>
              <a:rPr lang="en-US" altLang="ko-KR" sz="14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byte a = 127;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byte b = 20;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byte c = (byte)(</a:t>
            </a:r>
            <a:r>
              <a:rPr lang="en-US" altLang="ko-KR" sz="1400" dirty="0" err="1"/>
              <a:t>a+b</a:t>
            </a:r>
            <a:r>
              <a:rPr lang="en-US" altLang="ko-KR" sz="1400" dirty="0"/>
              <a:t>); //-109</a:t>
            </a:r>
          </a:p>
          <a:p>
            <a:pPr lvl="1">
              <a:lnSpc>
                <a:spcPct val="110000"/>
              </a:lnSpc>
            </a:pP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a1 = 100000;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b1 = 100000;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long c1 = (long)a1 * b1; //1410065408</a:t>
            </a:r>
          </a:p>
        </p:txBody>
      </p:sp>
    </p:spTree>
    <p:extLst>
      <p:ext uri="{BB962C8B-B14F-4D97-AF65-F5344CB8AC3E}">
        <p14:creationId xmlns:p14="http://schemas.microsoft.com/office/powerpoint/2010/main" val="188453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자바 </a:t>
            </a:r>
            <a:r>
              <a:rPr lang="en-US" altLang="ko-KR" dirty="0"/>
              <a:t>SE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5886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비교 연산자 </a:t>
            </a:r>
            <a:r>
              <a:rPr lang="en-US" altLang="ko-KR" dirty="0"/>
              <a:t>&lt;, &lt;=, &gt;, &gt;=, ==, !=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4.3. 2</a:t>
            </a:r>
            <a:r>
              <a:rPr lang="ko-KR" altLang="en-US" dirty="0"/>
              <a:t>항 연산자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14" y="1268760"/>
            <a:ext cx="4914546" cy="223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8498" y="3789041"/>
            <a:ext cx="904900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비교 연산자</a:t>
            </a:r>
            <a:r>
              <a:rPr lang="en-US" altLang="ko-KR" sz="1600" dirty="0"/>
              <a:t>(Comparison operator)</a:t>
            </a:r>
            <a:r>
              <a:rPr lang="ko-KR" altLang="en-US" sz="1600" dirty="0"/>
              <a:t>의 결과 값은 크기 값을 비교하여 조건을 만족하면 </a:t>
            </a:r>
            <a:r>
              <a:rPr lang="en-US" altLang="ko-KR" sz="1600" dirty="0"/>
              <a:t>true</a:t>
            </a:r>
            <a:r>
              <a:rPr lang="ko-KR" altLang="en-US" sz="1600" dirty="0"/>
              <a:t>를</a:t>
            </a:r>
            <a:r>
              <a:rPr lang="en-US" altLang="ko-KR" sz="1600" dirty="0"/>
              <a:t>, </a:t>
            </a:r>
            <a:r>
              <a:rPr lang="ko-KR" altLang="en-US" sz="1600" dirty="0"/>
              <a:t>맞지 않으면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반환</a:t>
            </a:r>
            <a:endParaRPr lang="en-US" altLang="ko-KR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만약 비교되는 숫자의 </a:t>
            </a:r>
            <a:r>
              <a:rPr lang="ko-KR" altLang="en-US" sz="1600" dirty="0" err="1"/>
              <a:t>자료형이</a:t>
            </a:r>
            <a:r>
              <a:rPr lang="ko-KR" altLang="en-US" sz="1600" dirty="0"/>
              <a:t> 다를 경우 기본적으로 크기가 큰 </a:t>
            </a:r>
            <a:r>
              <a:rPr lang="ko-KR" altLang="en-US" sz="1600" dirty="0" err="1"/>
              <a:t>자료형에</a:t>
            </a:r>
            <a:r>
              <a:rPr lang="ko-KR" altLang="en-US" sz="1600" dirty="0"/>
              <a:t> 맞추어 비교 연산을 수행</a:t>
            </a:r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동등</a:t>
            </a:r>
            <a:r>
              <a:rPr lang="en-US" altLang="ko-KR" sz="1600" dirty="0"/>
              <a:t>(equality) </a:t>
            </a:r>
            <a:r>
              <a:rPr lang="ko-KR" altLang="en-US" sz="1600" dirty="0"/>
              <a:t>연산자 ‘</a:t>
            </a:r>
            <a:r>
              <a:rPr lang="en-US" altLang="ko-KR" sz="1600" dirty="0"/>
              <a:t>==’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비동등</a:t>
            </a:r>
            <a:r>
              <a:rPr lang="en-US" altLang="ko-KR" sz="1600" dirty="0"/>
              <a:t>(inequality) </a:t>
            </a:r>
            <a:r>
              <a:rPr lang="ko-KR" altLang="en-US" sz="1600" dirty="0"/>
              <a:t>연산자 ‘</a:t>
            </a:r>
            <a:r>
              <a:rPr lang="en-US" altLang="ko-KR" sz="1600" dirty="0"/>
              <a:t>!=’</a:t>
            </a:r>
            <a:r>
              <a:rPr lang="ko-KR" altLang="en-US" sz="1600" dirty="0"/>
              <a:t>는 객체 참조 값 즉</a:t>
            </a:r>
            <a:r>
              <a:rPr lang="en-US" altLang="ko-KR" sz="1600" dirty="0"/>
              <a:t>, </a:t>
            </a:r>
            <a:r>
              <a:rPr lang="ko-KR" altLang="en-US" sz="1600" dirty="0"/>
              <a:t>주소 값이 같은 지의 여부를 판단하여 </a:t>
            </a:r>
            <a:r>
              <a:rPr lang="en-US" altLang="ko-KR" sz="1600" dirty="0"/>
              <a:t>true</a:t>
            </a:r>
            <a:r>
              <a:rPr lang="ko-KR" altLang="en-US" sz="1600" dirty="0"/>
              <a:t>와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반환</a:t>
            </a:r>
            <a:endParaRPr lang="en-US" altLang="ko-KR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객체 참조가 아닌 실제 값을 비교 판단하기 위해서는 </a:t>
            </a:r>
            <a:r>
              <a:rPr lang="en-US" altLang="ko-KR" sz="1600" dirty="0"/>
              <a:t>equals()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이용해야 함</a:t>
            </a:r>
            <a:r>
              <a:rPr lang="en-US" altLang="ko-KR" sz="1400" dirty="0"/>
              <a:t>(equals() </a:t>
            </a:r>
            <a:r>
              <a:rPr lang="ko-KR" altLang="en-US" sz="1400" dirty="0" err="1"/>
              <a:t>메서드는</a:t>
            </a:r>
            <a:r>
              <a:rPr lang="ko-KR" altLang="en-US" sz="1400" dirty="0"/>
              <a:t> </a:t>
            </a:r>
            <a:r>
              <a:rPr lang="en-US" altLang="ko-KR" sz="1400" dirty="0"/>
              <a:t>Object </a:t>
            </a:r>
            <a:r>
              <a:rPr lang="ko-KR" altLang="en-US" sz="1400" dirty="0"/>
              <a:t>클래스를 다루는 부분에서 자세하게 설명됩니다</a:t>
            </a:r>
            <a:r>
              <a:rPr lang="en-US" altLang="ko-KR" sz="1400" dirty="0"/>
              <a:t>.)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연산자의 경우 런타임 시 연산자의 왼쪽 항의 객체가 오른쪽 항 클래스의 </a:t>
            </a:r>
            <a:r>
              <a:rPr lang="ko-KR" altLang="en-US" sz="1600" dirty="0" err="1"/>
              <a:t>인스턴스이면</a:t>
            </a:r>
            <a:r>
              <a:rPr lang="ko-KR" altLang="en-US" sz="1600" dirty="0"/>
              <a:t> </a:t>
            </a:r>
            <a:r>
              <a:rPr lang="en-US" altLang="ko-KR" sz="1600" dirty="0"/>
              <a:t>true</a:t>
            </a:r>
            <a:r>
              <a:rPr lang="ko-KR" altLang="en-US" sz="1600" dirty="0"/>
              <a:t>를 반환하고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그렇지 않으면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반환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instanceof</a:t>
            </a:r>
            <a:r>
              <a:rPr lang="ko-KR" altLang="en-US" sz="1400" dirty="0"/>
              <a:t> 연산자를 이해하려면 클래스 개념이 있어야 합니다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</a:t>
            </a:r>
            <a:r>
              <a:rPr lang="ko-KR" altLang="en-US" sz="1400" dirty="0"/>
              <a:t>연산자에 대해서는 객체지향프로그래밍에서 자세히 설명합니다</a:t>
            </a:r>
            <a:r>
              <a:rPr lang="en-US" altLang="ko-KR" sz="1400" dirty="0"/>
              <a:t>.)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4705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비트연산자 </a:t>
            </a:r>
            <a:r>
              <a:rPr lang="en-US" altLang="ko-KR" dirty="0"/>
              <a:t>^, &amp;, |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4.3. 2</a:t>
            </a:r>
            <a:r>
              <a:rPr lang="ko-KR" altLang="en-US" dirty="0"/>
              <a:t>항 연산자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0" y="1268761"/>
            <a:ext cx="7945438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8" y="3135239"/>
            <a:ext cx="8512969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940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base" latinLnBrk="1"/>
            <a:r>
              <a:rPr lang="ko-KR" altLang="en-US" dirty="0"/>
              <a:t>비트 이동 연산자 </a:t>
            </a:r>
            <a:r>
              <a:rPr lang="en-US" altLang="ko-KR" dirty="0"/>
              <a:t>&lt;&lt;, &gt;&gt;, &gt;&gt;&gt;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4.3. 2</a:t>
            </a:r>
            <a:r>
              <a:rPr lang="ko-KR" altLang="en-US" dirty="0"/>
              <a:t>항 연산자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0462" y="1340768"/>
            <a:ext cx="47879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18256" y="2907183"/>
            <a:ext cx="817231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&lt;&lt;	</a:t>
            </a:r>
            <a:r>
              <a:rPr lang="ko-KR" altLang="en-US" sz="1400" dirty="0"/>
              <a:t>왼쪽으로 비트 이동</a:t>
            </a:r>
            <a:r>
              <a:rPr lang="en-US" altLang="ko-KR" sz="1400" dirty="0"/>
              <a:t>, </a:t>
            </a:r>
            <a:r>
              <a:rPr lang="ko-KR" altLang="en-US" sz="1400" dirty="0"/>
              <a:t>오른쪽에 채워지는 비트는 </a:t>
            </a:r>
            <a:r>
              <a:rPr lang="en-US" altLang="ko-KR" sz="1400" dirty="0"/>
              <a:t>0, 2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곱한 결과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&gt;&gt;	</a:t>
            </a:r>
            <a:r>
              <a:rPr lang="ko-KR" altLang="en-US" sz="1400" dirty="0"/>
              <a:t>오른쪽을 비트 이동</a:t>
            </a:r>
            <a:r>
              <a:rPr lang="en-US" altLang="ko-KR" sz="1400" dirty="0"/>
              <a:t>, </a:t>
            </a:r>
            <a:r>
              <a:rPr lang="ko-KR" altLang="en-US" sz="1400" dirty="0"/>
              <a:t>채워지는 비트는 부호비트</a:t>
            </a:r>
            <a:r>
              <a:rPr lang="en-US" altLang="ko-KR" sz="1400" dirty="0"/>
              <a:t>, 2</a:t>
            </a:r>
            <a:r>
              <a:rPr lang="ko-KR" altLang="en-US" sz="1400" dirty="0"/>
              <a:t>로 나눈 결과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&gt;&gt;&gt;	</a:t>
            </a:r>
            <a:r>
              <a:rPr lang="ko-KR" altLang="en-US" sz="1400" dirty="0"/>
              <a:t>오른쪽을 비트이동</a:t>
            </a:r>
            <a:r>
              <a:rPr lang="en-US" altLang="ko-KR" sz="1400" dirty="0"/>
              <a:t>, </a:t>
            </a:r>
            <a:r>
              <a:rPr lang="ko-KR" altLang="en-US" sz="1400" dirty="0"/>
              <a:t>채워지는 비트는 무조건 </a:t>
            </a:r>
            <a:r>
              <a:rPr lang="en-US" altLang="ko-KR" sz="1400" dirty="0"/>
              <a:t>0, </a:t>
            </a:r>
            <a:r>
              <a:rPr lang="ko-KR" altLang="en-US" sz="1400" dirty="0"/>
              <a:t>음수가 양수로 바뀔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 </a:t>
            </a:r>
            <a:r>
              <a:rPr lang="ko-KR" altLang="en-US" sz="1400" dirty="0"/>
              <a:t>비트 이동 연산자는 오른쪽 항의 값에 대해서 단축이 일어납니다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단축이란 </a:t>
            </a:r>
            <a:r>
              <a:rPr lang="ko-KR" altLang="en-US" sz="1400" u="sng" dirty="0"/>
              <a:t>비트 이동 연산자의 </a:t>
            </a:r>
            <a:r>
              <a:rPr lang="ko-KR" altLang="en-US" sz="1400" u="sng" dirty="0" err="1"/>
              <a:t>젯수</a:t>
            </a:r>
            <a:r>
              <a:rPr lang="ko-KR" altLang="en-US" sz="1400" u="sng" dirty="0"/>
              <a:t> 값이 </a:t>
            </a:r>
            <a:r>
              <a:rPr lang="ko-KR" altLang="en-US" sz="1400" u="sng" dirty="0" err="1"/>
              <a:t>자료형의</a:t>
            </a:r>
            <a:r>
              <a:rPr lang="ko-KR" altLang="en-US" sz="1400" u="sng" dirty="0"/>
              <a:t> 크기 이상일 때 </a:t>
            </a:r>
            <a:r>
              <a:rPr lang="ko-KR" altLang="en-US" sz="1400" u="sng" dirty="0" err="1"/>
              <a:t>젯수의</a:t>
            </a:r>
            <a:r>
              <a:rPr lang="ko-KR" altLang="en-US" sz="1400" u="sng" dirty="0"/>
              <a:t> 숫자를 </a:t>
            </a:r>
            <a:r>
              <a:rPr lang="ko-KR" altLang="en-US" sz="1400" u="sng" dirty="0" err="1"/>
              <a:t>자료형의</a:t>
            </a:r>
            <a:r>
              <a:rPr lang="ko-KR" altLang="en-US" sz="1400" u="sng" dirty="0"/>
              <a:t> 크기로 나눈 나머지를 </a:t>
            </a:r>
            <a:r>
              <a:rPr lang="ko-KR" altLang="en-US" sz="1400" u="sng" dirty="0" err="1"/>
              <a:t>젯수로</a:t>
            </a:r>
            <a:r>
              <a:rPr lang="ko-KR" altLang="en-US" sz="1400" u="sng" dirty="0"/>
              <a:t> 한다</a:t>
            </a:r>
            <a:r>
              <a:rPr lang="ko-KR" altLang="en-US" sz="1400" dirty="0"/>
              <a:t>는 뜻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a = 8;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b = a &lt;&lt; 33; //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 = a &lt;&lt; (33 % 32);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* / </a:t>
            </a:r>
            <a:r>
              <a:rPr lang="ko-KR" altLang="en-US" sz="1400" dirty="0"/>
              <a:t>보다 연산속도가 빠르지만 </a:t>
            </a:r>
            <a:r>
              <a:rPr lang="ko-KR" altLang="en-US" sz="1400" dirty="0" err="1"/>
              <a:t>가독성이</a:t>
            </a:r>
            <a:r>
              <a:rPr lang="ko-KR" altLang="en-US" sz="1400" dirty="0"/>
              <a:t> 떨어져서 권장하지 않음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43203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비트 이동 연산자 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4.3. 2</a:t>
            </a:r>
            <a:r>
              <a:rPr lang="ko-KR" altLang="en-US"/>
              <a:t>항 연산자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6" y="1160538"/>
            <a:ext cx="5242046" cy="435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30107" r="7483"/>
          <a:stretch/>
        </p:blipFill>
        <p:spPr bwMode="auto">
          <a:xfrm>
            <a:off x="5285122" y="2708920"/>
            <a:ext cx="428439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48" y="5497777"/>
            <a:ext cx="5259007" cy="62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053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논리 연산자 </a:t>
            </a:r>
            <a:r>
              <a:rPr lang="en-US" altLang="ko-KR"/>
              <a:t>^, &amp;, |, &amp;&amp;, ||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4.3. 2</a:t>
            </a:r>
            <a:r>
              <a:rPr lang="ko-KR" altLang="en-US"/>
              <a:t>항 연산자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7" y="1268760"/>
            <a:ext cx="4290477" cy="174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471" y="1110662"/>
            <a:ext cx="5002067" cy="512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507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4. 3</a:t>
            </a:r>
            <a:r>
              <a:rPr lang="ko-KR" altLang="en-US" dirty="0"/>
              <a:t>항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9856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base" latinLnBrk="1"/>
            <a:r>
              <a:rPr lang="ko-KR" altLang="en-US" dirty="0"/>
              <a:t>조건 연산자 </a:t>
            </a:r>
            <a:r>
              <a:rPr lang="en-US" altLang="ko-KR" dirty="0"/>
              <a:t>? :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4.4. 3</a:t>
            </a:r>
            <a:r>
              <a:rPr lang="ko-KR" altLang="en-US" dirty="0"/>
              <a:t>항 연산자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05" y="1320950"/>
            <a:ext cx="76977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7" y="2132857"/>
            <a:ext cx="8533606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6466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대입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781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대입연산자 </a:t>
            </a:r>
            <a:r>
              <a:rPr lang="en-US" altLang="ko-KR" dirty="0"/>
              <a:t>=, op=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4.5. </a:t>
            </a:r>
            <a:r>
              <a:rPr lang="ko-KR" altLang="en-US" dirty="0"/>
              <a:t>대입 연산자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0489" y="1268760"/>
            <a:ext cx="87369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대입 연산자의 기본 기호는 ‘</a:t>
            </a:r>
            <a:r>
              <a:rPr lang="en-US" altLang="ko-KR" sz="1600" dirty="0"/>
              <a:t>=’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  <a:r>
              <a:rPr lang="ko-KR" altLang="en-US" sz="1600" dirty="0"/>
              <a:t>보다 발전된 대입 연산자는 </a:t>
            </a:r>
            <a:r>
              <a:rPr lang="en-US" altLang="ko-KR" sz="1600" dirty="0"/>
              <a:t>x </a:t>
            </a:r>
            <a:r>
              <a:rPr lang="en-US" altLang="ko-KR" sz="1600" i="1" dirty="0"/>
              <a:t>operand</a:t>
            </a:r>
            <a:r>
              <a:rPr lang="en-US" altLang="ko-KR" sz="1600" dirty="0"/>
              <a:t>= a</a:t>
            </a:r>
            <a:r>
              <a:rPr lang="ko-KR" altLang="en-US" sz="1600" dirty="0"/>
              <a:t>의 형태를 가지고 있으며 이는 </a:t>
            </a:r>
            <a:r>
              <a:rPr lang="en-US" altLang="ko-KR" sz="1600" dirty="0"/>
              <a:t>x = x operand a </a:t>
            </a:r>
            <a:r>
              <a:rPr lang="ko-KR" altLang="en-US" sz="1600" dirty="0"/>
              <a:t>와 같은 역할을 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대입 연산자에는 </a:t>
            </a:r>
            <a:r>
              <a:rPr lang="en-US" altLang="ko-KR" sz="1600" dirty="0"/>
              <a:t>=, +=, -=, *=, /=, %=, &lt;&lt;=, &gt;&gt;=, &gt;&gt;&gt;=, &amp;=, ^=, |= </a:t>
            </a:r>
            <a:r>
              <a:rPr lang="ko-KR" altLang="en-US" sz="1600" dirty="0"/>
              <a:t>등이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7" y="2780929"/>
            <a:ext cx="8512969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9901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/>
              <a:t>05</a:t>
            </a:r>
            <a:r>
              <a:rPr lang="en-US" altLang="ko-KR" sz="4400" dirty="0"/>
              <a:t> </a:t>
            </a:r>
            <a:r>
              <a:rPr lang="ko-KR" altLang="en-US" sz="2800" dirty="0" err="1"/>
              <a:t>제어문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680166" y="3869635"/>
            <a:ext cx="6158291" cy="2007637"/>
          </a:xfrm>
        </p:spPr>
        <p:txBody>
          <a:bodyPr anchor="t" anchorCtr="0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조건문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반복문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탈출문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0281" y="2492896"/>
            <a:ext cx="93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45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JDK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/>
              <a:t>자바</a:t>
            </a:r>
            <a:r>
              <a:rPr lang="en-US" altLang="ko-KR" dirty="0"/>
              <a:t> SE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6729" y="1196753"/>
            <a:ext cx="8658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http://java.sun.com -&gt;</a:t>
            </a:r>
            <a:r>
              <a:rPr lang="ko-KR" altLang="en-US" sz="1600" dirty="0"/>
              <a:t> </a:t>
            </a:r>
            <a:r>
              <a:rPr lang="en-US" altLang="ko-KR" sz="1600" dirty="0"/>
              <a:t>Java SE </a:t>
            </a:r>
            <a:r>
              <a:rPr lang="ko-KR" altLang="en-US" sz="1600" dirty="0"/>
              <a:t>링크 클릭 </a:t>
            </a:r>
            <a:r>
              <a:rPr lang="en-US" altLang="ko-KR" sz="1600" dirty="0"/>
              <a:t>-&gt; Java Platform(JDK) 8u??? </a:t>
            </a:r>
            <a:r>
              <a:rPr lang="ko-KR" altLang="en-US" sz="1600" dirty="0"/>
              <a:t>선택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51011336" descr="EMB00001214521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9"/>
          <a:stretch/>
        </p:blipFill>
        <p:spPr bwMode="auto">
          <a:xfrm>
            <a:off x="1052567" y="1706538"/>
            <a:ext cx="5343393" cy="243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86729" y="4365105"/>
            <a:ext cx="8658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다운로드 받은 파일 더블클릭 실행</a:t>
            </a:r>
            <a:r>
              <a:rPr lang="en-US" altLang="ko-KR" sz="1600" dirty="0"/>
              <a:t>, </a:t>
            </a:r>
            <a:r>
              <a:rPr lang="ko-KR" altLang="en-US" sz="1600" dirty="0"/>
              <a:t>이후 디폴트 값으로 설치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55414056" descr="EMB0000121452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67" y="4812239"/>
            <a:ext cx="148762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306061744" descr="EMB0000192455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77" y="5123188"/>
            <a:ext cx="3833416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306061104" descr="EMB00001924556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41" y="5110690"/>
            <a:ext cx="3833416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51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0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84515" y="1052737"/>
            <a:ext cx="858095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ko-KR" altLang="en-US" sz="1400" dirty="0" err="1"/>
              <a:t>분기문</a:t>
            </a:r>
            <a:r>
              <a:rPr lang="en-US" altLang="ko-KR" sz="1400" dirty="0"/>
              <a:t>(if, </a:t>
            </a:r>
            <a:r>
              <a:rPr lang="en-US" altLang="ko-KR" sz="1400" dirty="0" err="1"/>
              <a:t>switch~case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)</a:t>
            </a:r>
          </a:p>
          <a:p>
            <a:pPr lvl="1"/>
            <a:r>
              <a:rPr lang="en-US" altLang="ko-KR" sz="1200" dirty="0"/>
              <a:t>switch(</a:t>
            </a:r>
            <a:r>
              <a:rPr lang="ko-KR" altLang="en-US" sz="1200" dirty="0"/>
              <a:t>수식</a:t>
            </a:r>
            <a:r>
              <a:rPr lang="en-US" altLang="ko-KR" sz="1200" dirty="0"/>
              <a:t>)</a:t>
            </a:r>
          </a:p>
          <a:p>
            <a:pPr lvl="2" indent="-182563"/>
            <a:r>
              <a:rPr lang="ko-KR" altLang="en-US" sz="1400" dirty="0"/>
              <a:t>수식의 결과는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형으로 자동 </a:t>
            </a:r>
            <a:r>
              <a:rPr lang="ko-KR" altLang="en-US" sz="1400" dirty="0" err="1"/>
              <a:t>형변환</a:t>
            </a:r>
            <a:r>
              <a:rPr lang="ko-KR" altLang="en-US" sz="1400" dirty="0"/>
              <a:t> 가능한 타입 또는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</a:t>
            </a:r>
            <a:r>
              <a:rPr lang="ko-KR" altLang="en-US" sz="1400" dirty="0"/>
              <a:t>타입뿐임</a:t>
            </a:r>
            <a:endParaRPr lang="en-US" altLang="ko-KR" sz="1400" dirty="0"/>
          </a:p>
          <a:p>
            <a:pPr lvl="2" indent="-182563"/>
            <a:r>
              <a:rPr lang="en-US" altLang="ko-KR" sz="1400" dirty="0"/>
              <a:t>JDK 1.7 </a:t>
            </a:r>
            <a:r>
              <a:rPr lang="ko-KR" altLang="en-US" sz="1400" dirty="0"/>
              <a:t>부터 문자열로 비교 가능</a:t>
            </a:r>
            <a:endParaRPr lang="en-US" altLang="ko-KR" sz="1400" dirty="0"/>
          </a:p>
          <a:p>
            <a:pPr lvl="2" indent="-182563"/>
            <a:endParaRPr lang="en-US" altLang="ko-KR" sz="1400" dirty="0"/>
          </a:p>
          <a:p>
            <a:pPr marL="273050" indent="-273050"/>
            <a:r>
              <a:rPr lang="ko-KR" altLang="en-US" sz="1400" dirty="0" err="1"/>
              <a:t>반복문</a:t>
            </a:r>
            <a:r>
              <a:rPr lang="en-US" altLang="ko-KR" sz="1400" dirty="0"/>
              <a:t>(for, while, </a:t>
            </a:r>
            <a:r>
              <a:rPr lang="en-US" altLang="ko-KR" sz="1400" dirty="0" err="1"/>
              <a:t>do~while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200" dirty="0"/>
              <a:t>for : </a:t>
            </a:r>
            <a:r>
              <a:rPr lang="ko-KR" altLang="en-US" sz="1200" dirty="0"/>
              <a:t>반복 횟수가 정해져 있을 때</a:t>
            </a:r>
            <a:endParaRPr lang="en-US" altLang="ko-KR" sz="1200" dirty="0"/>
          </a:p>
          <a:p>
            <a:pPr lvl="2"/>
            <a:r>
              <a:rPr lang="en-US" altLang="ko-KR" sz="1100" dirty="0"/>
              <a:t>for(</a:t>
            </a:r>
            <a:r>
              <a:rPr lang="ko-KR" altLang="en-US" sz="1100" dirty="0"/>
              <a:t>초기값</a:t>
            </a:r>
            <a:r>
              <a:rPr lang="en-US" altLang="ko-KR" sz="1100" dirty="0"/>
              <a:t>; </a:t>
            </a:r>
            <a:r>
              <a:rPr lang="ko-KR" altLang="en-US" sz="1100" dirty="0" err="1"/>
              <a:t>조건식</a:t>
            </a:r>
            <a:r>
              <a:rPr lang="en-US" altLang="ko-KR" sz="1100" dirty="0"/>
              <a:t>; </a:t>
            </a:r>
            <a:r>
              <a:rPr lang="ko-KR" altLang="en-US" sz="1100" dirty="0"/>
              <a:t>증</a:t>
            </a:r>
            <a:r>
              <a:rPr lang="en-US" altLang="ko-KR" sz="1100" dirty="0"/>
              <a:t>/</a:t>
            </a:r>
            <a:r>
              <a:rPr lang="ko-KR" altLang="en-US" sz="1100" dirty="0" err="1"/>
              <a:t>감문</a:t>
            </a:r>
            <a:r>
              <a:rPr lang="en-US" altLang="ko-KR" sz="1100" dirty="0"/>
              <a:t>) {</a:t>
            </a:r>
            <a:br>
              <a:rPr lang="en-US" altLang="ko-KR" sz="1100" dirty="0"/>
            </a:br>
            <a:r>
              <a:rPr lang="en-US" altLang="ko-KR" sz="1100" dirty="0"/>
              <a:t>	</a:t>
            </a:r>
            <a:r>
              <a:rPr lang="ko-KR" altLang="en-US" sz="1100" dirty="0"/>
              <a:t>반복될 문장</a:t>
            </a:r>
            <a:br>
              <a:rPr lang="en-US" altLang="ko-KR" sz="1100" dirty="0"/>
            </a:br>
            <a:r>
              <a:rPr lang="en-US" altLang="ko-KR" sz="1100" dirty="0"/>
              <a:t>}</a:t>
            </a:r>
            <a:endParaRPr lang="ko-KR" altLang="en-US" sz="1100" dirty="0"/>
          </a:p>
          <a:p>
            <a:pPr lvl="1"/>
            <a:r>
              <a:rPr lang="en-US" altLang="ko-KR" sz="1200" dirty="0"/>
              <a:t>while : </a:t>
            </a:r>
            <a:r>
              <a:rPr lang="ko-KR" altLang="en-US" sz="1200" dirty="0"/>
              <a:t>반복 횟수가 정해져 있지 않을 때</a:t>
            </a:r>
            <a:endParaRPr lang="en-US" altLang="ko-KR" sz="1200" dirty="0"/>
          </a:p>
          <a:p>
            <a:pPr lvl="2"/>
            <a:r>
              <a:rPr lang="ko-KR" altLang="en-US" sz="1100" dirty="0"/>
              <a:t>초기값</a:t>
            </a:r>
            <a:br>
              <a:rPr lang="en-US" altLang="ko-KR" sz="1100" dirty="0"/>
            </a:br>
            <a:r>
              <a:rPr lang="en-US" altLang="ko-KR" sz="1100" dirty="0"/>
              <a:t>while(</a:t>
            </a:r>
            <a:r>
              <a:rPr lang="ko-KR" altLang="en-US" sz="1100" dirty="0" err="1"/>
              <a:t>조건식</a:t>
            </a:r>
            <a:r>
              <a:rPr lang="en-US" altLang="ko-KR" sz="1100" dirty="0"/>
              <a:t>) {</a:t>
            </a:r>
            <a:br>
              <a:rPr lang="en-US" altLang="ko-KR" sz="1100" dirty="0"/>
            </a:br>
            <a:r>
              <a:rPr lang="en-US" altLang="ko-KR" sz="1100" dirty="0"/>
              <a:t>    </a:t>
            </a:r>
            <a:r>
              <a:rPr lang="ko-KR" altLang="en-US" sz="1100" dirty="0"/>
              <a:t>반복될 문장</a:t>
            </a:r>
            <a:r>
              <a:rPr lang="en-US" altLang="ko-KR" sz="1100" dirty="0"/>
              <a:t>;</a:t>
            </a:r>
            <a:br>
              <a:rPr lang="en-US" altLang="ko-KR" sz="1100" dirty="0"/>
            </a:br>
            <a:r>
              <a:rPr lang="en-US" altLang="ko-KR" sz="1100" dirty="0"/>
              <a:t>    </a:t>
            </a:r>
            <a:r>
              <a:rPr lang="ko-KR" altLang="en-US" sz="1100" dirty="0"/>
              <a:t>증</a:t>
            </a:r>
            <a:r>
              <a:rPr lang="en-US" altLang="ko-KR" sz="1100" dirty="0"/>
              <a:t>/</a:t>
            </a:r>
            <a:r>
              <a:rPr lang="ko-KR" altLang="en-US" sz="1100" dirty="0" err="1"/>
              <a:t>감문</a:t>
            </a:r>
            <a:br>
              <a:rPr lang="en-US" altLang="ko-KR" sz="1100" dirty="0"/>
            </a:br>
            <a:r>
              <a:rPr lang="en-US" altLang="ko-KR" sz="1100" dirty="0"/>
              <a:t>}</a:t>
            </a:r>
            <a:endParaRPr lang="ko-KR" altLang="en-US" sz="1100" dirty="0"/>
          </a:p>
          <a:p>
            <a:pPr lvl="1"/>
            <a:r>
              <a:rPr lang="en-US" altLang="ko-KR" sz="1200" dirty="0" err="1"/>
              <a:t>do~while</a:t>
            </a:r>
            <a:r>
              <a:rPr lang="en-US" altLang="ko-KR" sz="1200" dirty="0"/>
              <a:t> : </a:t>
            </a:r>
            <a:r>
              <a:rPr lang="ko-KR" altLang="en-US" sz="1200" dirty="0"/>
              <a:t>반드시 한번 이상 실행할 필요가 있을 때</a:t>
            </a:r>
            <a:endParaRPr lang="en-US" altLang="ko-KR" sz="1200" dirty="0"/>
          </a:p>
          <a:p>
            <a:pPr lvl="2"/>
            <a:r>
              <a:rPr lang="en-US" altLang="ko-KR" sz="1100" dirty="0"/>
              <a:t>do {</a:t>
            </a:r>
            <a:br>
              <a:rPr lang="en-US" altLang="ko-KR" sz="1100" dirty="0"/>
            </a:br>
            <a:r>
              <a:rPr lang="en-US" altLang="ko-KR" sz="1100" dirty="0"/>
              <a:t>    </a:t>
            </a:r>
            <a:r>
              <a:rPr lang="ko-KR" altLang="en-US" sz="1100" dirty="0"/>
              <a:t>반복될 문장</a:t>
            </a:r>
            <a:r>
              <a:rPr lang="en-US" altLang="ko-KR" sz="1100" dirty="0"/>
              <a:t>;</a:t>
            </a:r>
            <a:br>
              <a:rPr lang="en-US" altLang="ko-KR" sz="1100" dirty="0"/>
            </a:br>
            <a:r>
              <a:rPr lang="en-US" altLang="ko-KR" sz="1100" dirty="0"/>
              <a:t>}while(</a:t>
            </a:r>
            <a:r>
              <a:rPr lang="ko-KR" altLang="en-US" sz="1100" dirty="0" err="1"/>
              <a:t>조건식</a:t>
            </a:r>
            <a:r>
              <a:rPr lang="en-US" altLang="ko-KR" sz="1100" dirty="0"/>
              <a:t>) </a:t>
            </a:r>
            <a:r>
              <a:rPr lang="en-US" altLang="ko-KR" sz="1100" dirty="0">
                <a:solidFill>
                  <a:srgbClr val="FF0000"/>
                </a:solidFill>
              </a:rPr>
              <a:t>;</a:t>
            </a:r>
          </a:p>
          <a:p>
            <a:pPr lvl="2"/>
            <a:r>
              <a:rPr lang="ko-KR" altLang="en-US" sz="1100" dirty="0"/>
              <a:t>최초 한번 실행한 다음 </a:t>
            </a:r>
            <a:r>
              <a:rPr lang="ko-KR" altLang="en-US" sz="1100" dirty="0" err="1"/>
              <a:t>조건식을</a:t>
            </a:r>
            <a:r>
              <a:rPr lang="ko-KR" altLang="en-US" sz="1100" dirty="0"/>
              <a:t> 비교함</a:t>
            </a:r>
            <a:endParaRPr lang="en-US" altLang="ko-KR" sz="1100" dirty="0"/>
          </a:p>
          <a:p>
            <a:pPr lvl="1"/>
            <a:endParaRPr lang="ko-KR" altLang="en-US" sz="1400" dirty="0"/>
          </a:p>
          <a:p>
            <a:pPr marL="273050" indent="-273050"/>
            <a:r>
              <a:rPr lang="ko-KR" altLang="en-US" sz="1400" dirty="0" err="1"/>
              <a:t>탈출문</a:t>
            </a:r>
            <a:r>
              <a:rPr lang="en-US" altLang="ko-KR" sz="1400" dirty="0"/>
              <a:t>(break, continue)</a:t>
            </a:r>
          </a:p>
          <a:p>
            <a:pPr lvl="1"/>
            <a:r>
              <a:rPr lang="en-US" altLang="ko-KR" sz="1200" dirty="0"/>
              <a:t>break : </a:t>
            </a:r>
            <a:r>
              <a:rPr lang="ko-KR" altLang="en-US" sz="1200" dirty="0" err="1"/>
              <a:t>반복문을</a:t>
            </a:r>
            <a:r>
              <a:rPr lang="ko-KR" altLang="en-US" sz="1200" dirty="0"/>
              <a:t> 더 이상 수행 안 함</a:t>
            </a:r>
          </a:p>
          <a:p>
            <a:pPr lvl="1"/>
            <a:r>
              <a:rPr lang="en-US" altLang="ko-KR" sz="1200" dirty="0"/>
              <a:t>continue : </a:t>
            </a:r>
            <a:r>
              <a:rPr lang="ko-KR" altLang="en-US" sz="1200" dirty="0" err="1"/>
              <a:t>반복문을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회 </a:t>
            </a:r>
            <a:r>
              <a:rPr lang="en-US" altLang="ko-KR" sz="1200" dirty="0"/>
              <a:t>skip</a:t>
            </a:r>
            <a:r>
              <a:rPr lang="ko-KR" altLang="en-US" sz="1200" dirty="0"/>
              <a:t>함</a:t>
            </a:r>
            <a:endParaRPr lang="en-US" altLang="ko-KR" sz="1200" dirty="0"/>
          </a:p>
          <a:p>
            <a:pPr lvl="1"/>
            <a:r>
              <a:rPr lang="en-US" altLang="ko-KR" sz="1200" dirty="0"/>
              <a:t>* return </a:t>
            </a:r>
            <a:r>
              <a:rPr lang="ko-KR" altLang="en-US" sz="1200" dirty="0"/>
              <a:t>문도 제어구조를 탈출하는 용도로 사용됨</a:t>
            </a:r>
          </a:p>
        </p:txBody>
      </p:sp>
    </p:spTree>
    <p:extLst>
      <p:ext uri="{BB962C8B-B14F-4D97-AF65-F5344CB8AC3E}">
        <p14:creationId xmlns:p14="http://schemas.microsoft.com/office/powerpoint/2010/main" val="25396721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키보드로부터 데이터 읽기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89628" y="1340768"/>
            <a:ext cx="912701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ReadDataTest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Scanner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Scanner(System.</a:t>
            </a:r>
            <a:r>
              <a:rPr lang="en-US" altLang="ko-KR" sz="1600" b="1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1600" b="1" i="1" dirty="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.print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정수를 입력하세요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1600" b="1" i="1" dirty="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.printf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당신이 입력한 숫자는 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입니다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.\n"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i="1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1600" b="1" i="1" dirty="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.print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문자열을 입력하세요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1600" b="1" i="1" dirty="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.printf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당신이 입력한 문자열은 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입니다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.\n"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i="1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1600" b="1" i="1" dirty="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.printf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입력한 첫 문자는 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%c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입니다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.\n"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i="1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.trim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charAt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(0));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.close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</a:t>
            </a:r>
            <a:r>
              <a:rPr lang="ko-KR" altLang="en-US" sz="16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 이후에 다른 코드를 입력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6101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난수 발생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64568" y="1700808"/>
            <a:ext cx="756684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Math.random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0 </a:t>
            </a:r>
            <a:r>
              <a:rPr lang="ko-KR" altLang="en-US" dirty="0"/>
              <a:t>부터 </a:t>
            </a:r>
            <a:r>
              <a:rPr lang="en-US" altLang="ko-KR" dirty="0"/>
              <a:t>1 </a:t>
            </a:r>
            <a:r>
              <a:rPr lang="ko-KR" altLang="en-US" dirty="0"/>
              <a:t>미만의 값이 출력됨</a:t>
            </a:r>
            <a:r>
              <a:rPr lang="en-US" altLang="ko-KR" dirty="0"/>
              <a:t>(1 </a:t>
            </a:r>
            <a:r>
              <a:rPr lang="ko-KR" altLang="en-US" dirty="0"/>
              <a:t>출력 안됨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Random rand = new Random();</a:t>
            </a:r>
          </a:p>
          <a:p>
            <a:pPr lvl="1"/>
            <a:r>
              <a:rPr lang="ko-KR" altLang="en-US" dirty="0"/>
              <a:t>각 타입별로 난수를 발생시키는 메서드가 존재</a:t>
            </a:r>
            <a:r>
              <a:rPr lang="en-US" altLang="ko-KR" dirty="0"/>
              <a:t>, Seed</a:t>
            </a:r>
            <a:r>
              <a:rPr lang="ko-KR" altLang="en-US" dirty="0"/>
              <a:t>를 지정할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Seed</a:t>
            </a:r>
            <a:r>
              <a:rPr lang="ko-KR" altLang="en-US" dirty="0"/>
              <a:t>가 같은 </a:t>
            </a:r>
            <a:r>
              <a:rPr lang="en-US" altLang="ko-KR" dirty="0"/>
              <a:t>Random </a:t>
            </a:r>
            <a:r>
              <a:rPr lang="ko-KR" altLang="en-US" dirty="0"/>
              <a:t>객체는 동일한 순서로 난수를 발생시킨다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정수형으로 난수 발생시키고 싶을 때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0000"/>
                </a:solidFill>
              </a:rPr>
              <a:t>1</a:t>
            </a:r>
            <a:r>
              <a:rPr lang="ko-KR" altLang="en-US" dirty="0">
                <a:solidFill>
                  <a:srgbClr val="000000"/>
                </a:solidFill>
              </a:rPr>
              <a:t>부터 </a:t>
            </a:r>
            <a:r>
              <a:rPr lang="en-US" altLang="ko-KR" dirty="0">
                <a:solidFill>
                  <a:srgbClr val="000000"/>
                </a:solidFill>
              </a:rPr>
              <a:t>10</a:t>
            </a:r>
            <a:r>
              <a:rPr lang="ko-KR" altLang="en-US" dirty="0">
                <a:solidFill>
                  <a:srgbClr val="000000"/>
                </a:solidFill>
              </a:rPr>
              <a:t>까지 난수 발생 하고 싶을 때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ko-KR" b="1" dirty="0" err="1">
                <a:solidFill>
                  <a:srgbClr val="7F0055"/>
                </a:solidFill>
              </a:rPr>
              <a:t>int</a:t>
            </a:r>
            <a:r>
              <a:rPr lang="en-US" altLang="ko-KR" b="1" dirty="0">
                <a:solidFill>
                  <a:srgbClr val="7F0055"/>
                </a:solidFill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</a:rPr>
              <a:t>randValue</a:t>
            </a:r>
            <a:r>
              <a:rPr lang="en-US" altLang="ko-KR" b="1" dirty="0">
                <a:solidFill>
                  <a:srgbClr val="6A3E3E"/>
                </a:solidFill>
              </a:rPr>
              <a:t> </a:t>
            </a:r>
            <a:r>
              <a:rPr lang="en-US" altLang="ko-KR" b="1" dirty="0">
                <a:solidFill>
                  <a:srgbClr val="000000"/>
                </a:solidFill>
              </a:rPr>
              <a:t>= (</a:t>
            </a:r>
            <a:r>
              <a:rPr lang="en-US" altLang="ko-KR" b="1" dirty="0" err="1">
                <a:solidFill>
                  <a:srgbClr val="7F0055"/>
                </a:solidFill>
              </a:rPr>
              <a:t>int</a:t>
            </a:r>
            <a:r>
              <a:rPr lang="en-US" altLang="ko-KR" b="1" dirty="0">
                <a:solidFill>
                  <a:srgbClr val="000000"/>
                </a:solidFill>
              </a:rPr>
              <a:t>)(</a:t>
            </a:r>
            <a:r>
              <a:rPr lang="en-US" altLang="ko-KR" b="1" dirty="0" err="1">
                <a:solidFill>
                  <a:srgbClr val="000000"/>
                </a:solidFill>
              </a:rPr>
              <a:t>Math.</a:t>
            </a:r>
            <a:r>
              <a:rPr lang="en-US" altLang="ko-KR" b="1" i="1" dirty="0" err="1">
                <a:solidFill>
                  <a:srgbClr val="000000"/>
                </a:solidFill>
              </a:rPr>
              <a:t>random</a:t>
            </a:r>
            <a:r>
              <a:rPr lang="en-US" altLang="ko-KR" b="1" i="1" dirty="0">
                <a:solidFill>
                  <a:srgbClr val="000000"/>
                </a:solidFill>
              </a:rPr>
              <a:t>() </a:t>
            </a:r>
            <a:r>
              <a:rPr lang="en-US" altLang="ko-KR" b="1" dirty="0">
                <a:solidFill>
                  <a:srgbClr val="000000"/>
                </a:solidFill>
              </a:rPr>
              <a:t>* 10) + 1;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	</a:t>
            </a:r>
            <a:r>
              <a:rPr lang="ko-KR" altLang="en-US" dirty="0">
                <a:solidFill>
                  <a:srgbClr val="0070C0"/>
                </a:solidFill>
                <a:highlight>
                  <a:srgbClr val="E8F2FE"/>
                </a:highlight>
              </a:rPr>
              <a:t>또는</a:t>
            </a:r>
            <a:endParaRPr lang="en-US" altLang="ko-KR" dirty="0">
              <a:solidFill>
                <a:srgbClr val="0070C0"/>
              </a:solidFill>
              <a:highlight>
                <a:srgbClr val="E8F2FE"/>
              </a:highlight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Random </a:t>
            </a:r>
            <a:r>
              <a:rPr lang="en-US" altLang="ko-KR" dirty="0">
                <a:solidFill>
                  <a:srgbClr val="6A3E3E"/>
                </a:solidFill>
              </a:rPr>
              <a:t>rand</a:t>
            </a:r>
            <a:r>
              <a:rPr lang="en-US" altLang="ko-KR" dirty="0">
                <a:solidFill>
                  <a:srgbClr val="000000"/>
                </a:solidFill>
              </a:rPr>
              <a:t> = </a:t>
            </a:r>
            <a:r>
              <a:rPr lang="en-US" altLang="ko-KR" b="1" dirty="0">
                <a:solidFill>
                  <a:srgbClr val="7F0055"/>
                </a:solidFill>
              </a:rPr>
              <a:t>new</a:t>
            </a:r>
            <a:r>
              <a:rPr lang="en-US" altLang="ko-KR" b="1" dirty="0">
                <a:solidFill>
                  <a:srgbClr val="000000"/>
                </a:solidFill>
              </a:rPr>
              <a:t> Random();</a:t>
            </a:r>
          </a:p>
          <a:p>
            <a:pPr lvl="1"/>
            <a:r>
              <a:rPr lang="en-US" altLang="ko-KR" b="1" dirty="0" err="1">
                <a:solidFill>
                  <a:srgbClr val="7F0055"/>
                </a:solidFill>
              </a:rPr>
              <a:t>int</a:t>
            </a:r>
            <a:r>
              <a:rPr lang="en-US" altLang="ko-KR" b="1" dirty="0">
                <a:solidFill>
                  <a:srgbClr val="000000"/>
                </a:solidFill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</a:rPr>
              <a:t>randValue</a:t>
            </a:r>
            <a:r>
              <a:rPr lang="en-US" altLang="ko-KR" b="1" dirty="0">
                <a:solidFill>
                  <a:srgbClr val="000000"/>
                </a:solidFill>
              </a:rPr>
              <a:t> = </a:t>
            </a:r>
            <a:r>
              <a:rPr lang="en-US" altLang="ko-KR" b="1" dirty="0" err="1">
                <a:solidFill>
                  <a:srgbClr val="6A3E3E"/>
                </a:solidFill>
              </a:rPr>
              <a:t>rand</a:t>
            </a:r>
            <a:r>
              <a:rPr lang="en-US" altLang="ko-KR" b="1" dirty="0" err="1">
                <a:solidFill>
                  <a:srgbClr val="000000"/>
                </a:solidFill>
              </a:rPr>
              <a:t>.nextInt</a:t>
            </a:r>
            <a:r>
              <a:rPr lang="en-US" altLang="ko-KR" b="1" dirty="0">
                <a:solidFill>
                  <a:srgbClr val="000000"/>
                </a:solidFill>
              </a:rPr>
              <a:t>(10);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435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226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(if ~ else 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pPr marL="273050" indent="-273050"/>
            <a:r>
              <a:rPr lang="en-US" altLang="ko-KR" dirty="0"/>
              <a:t>5.1.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42" y="1076770"/>
            <a:ext cx="4212468" cy="112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FD031B-D54E-4E3E-85F6-1E7D5ED4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2198433"/>
            <a:ext cx="98488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647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(if ~ else 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pPr marL="273050" indent="-273050"/>
            <a:r>
              <a:rPr lang="en-US" altLang="ko-KR" dirty="0"/>
              <a:t>5.1.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EB980-3173-4D2C-B46A-4A2A5D80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9" y="1196752"/>
            <a:ext cx="9345583" cy="501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E724A4-164C-48F6-AF45-F03EBA0E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20" y="1069870"/>
            <a:ext cx="3715916" cy="22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630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(</a:t>
            </a:r>
            <a:r>
              <a:rPr lang="ko-KR" altLang="en-US" dirty="0"/>
              <a:t>다중 </a:t>
            </a:r>
            <a:r>
              <a:rPr lang="en-US" altLang="ko-KR" dirty="0"/>
              <a:t>else if 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273050" indent="-273050"/>
            <a:r>
              <a:rPr lang="en-US" altLang="ko-KR" dirty="0"/>
              <a:t>5.1.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06506" y="1772817"/>
            <a:ext cx="6942771" cy="4327786"/>
            <a:chOff x="395536" y="1415827"/>
            <a:chExt cx="8029575" cy="531780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415827"/>
              <a:ext cx="8029575" cy="2333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14" y="3723729"/>
              <a:ext cx="7991475" cy="30099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389" y="1181273"/>
            <a:ext cx="3744416" cy="199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6158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(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273050" indent="-273050"/>
            <a:r>
              <a:rPr lang="en-US" altLang="ko-KR" dirty="0"/>
              <a:t>5.1.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6" y="1700809"/>
            <a:ext cx="6205274" cy="2701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8" b="1"/>
          <a:stretch/>
        </p:blipFill>
        <p:spPr bwMode="auto">
          <a:xfrm>
            <a:off x="530072" y="4379772"/>
            <a:ext cx="6175866" cy="179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72" y="1268760"/>
            <a:ext cx="3883961" cy="2031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888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switch~case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pPr marL="273050" indent="-273050"/>
            <a:r>
              <a:rPr lang="en-US" altLang="ko-KR" dirty="0"/>
              <a:t>5.1.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9" y="1268761"/>
            <a:ext cx="6616764" cy="492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026" y="1124744"/>
            <a:ext cx="4368485" cy="308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734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switch </a:t>
            </a:r>
            <a:r>
              <a:rPr lang="ko-KR" altLang="en-US" dirty="0"/>
              <a:t>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pPr marL="273050" indent="-273050"/>
            <a:r>
              <a:rPr lang="en-US" altLang="ko-KR" dirty="0"/>
              <a:t>5.1.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18541" y="1052736"/>
            <a:ext cx="826891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java.util.Scanner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MenuSample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Scanner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ko-KR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while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switch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.charAt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(0)) {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case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case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'I’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case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ㅑ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입력됨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    break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case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'u’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case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'U’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case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ㅕ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"u 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입력됨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    break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case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'q’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    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default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메뉴에 없음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    break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//end switch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//end while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//end main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//end class</a:t>
            </a:r>
          </a:p>
        </p:txBody>
      </p:sp>
    </p:spTree>
    <p:extLst>
      <p:ext uri="{BB962C8B-B14F-4D97-AF65-F5344CB8AC3E}">
        <p14:creationId xmlns:p14="http://schemas.microsoft.com/office/powerpoint/2010/main" val="104356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HelloWorld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73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2597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340769"/>
            <a:ext cx="4891088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86" y="5371729"/>
            <a:ext cx="8657431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01" y="2801466"/>
            <a:ext cx="8719344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294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 ~ while() 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9" y="1340768"/>
            <a:ext cx="4808538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8" y="2708920"/>
            <a:ext cx="8698706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8510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7" y="1340768"/>
            <a:ext cx="6758781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9" y="3068961"/>
            <a:ext cx="8719344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8621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37" y="1196752"/>
            <a:ext cx="6663816" cy="495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9555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피라미드 출력하기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11" y="1352550"/>
            <a:ext cx="8739981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80793" y="5620598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나머지 예제들도 구현해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268" y="530120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0532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피라미드 출력하기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353" y="1988840"/>
            <a:ext cx="885825" cy="146685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09644"/>
              </p:ext>
            </p:extLst>
          </p:nvPr>
        </p:nvGraphicFramePr>
        <p:xfrm>
          <a:off x="663775" y="1122015"/>
          <a:ext cx="331236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1713316343"/>
                    </a:ext>
                  </a:extLst>
                </a:gridCol>
                <a:gridCol w="709793">
                  <a:extLst>
                    <a:ext uri="{9D8B030D-6E8A-4147-A177-3AD203B41FA5}">
                      <a16:colId xmlns:a16="http://schemas.microsoft.com/office/drawing/2014/main" val="1054365477"/>
                    </a:ext>
                  </a:extLst>
                </a:gridCol>
                <a:gridCol w="1025257">
                  <a:extLst>
                    <a:ext uri="{9D8B030D-6E8A-4147-A177-3AD203B41FA5}">
                      <a16:colId xmlns:a16="http://schemas.microsoft.com/office/drawing/2014/main" val="2810959879"/>
                    </a:ext>
                  </a:extLst>
                </a:gridCol>
                <a:gridCol w="788659">
                  <a:extLst>
                    <a:ext uri="{9D8B030D-6E8A-4147-A177-3AD203B41FA5}">
                      <a16:colId xmlns:a16="http://schemas.microsoft.com/office/drawing/2014/main" val="193139211"/>
                    </a:ext>
                  </a:extLst>
                </a:gridCol>
              </a:tblGrid>
              <a:tr h="238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&lt; </a:t>
                      </a:r>
                      <a:r>
                        <a:rPr lang="en-US" altLang="ko-KR" sz="1400" dirty="0" err="1"/>
                        <a:t>dan-i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61722"/>
                  </a:ext>
                </a:extLst>
              </a:tr>
              <a:tr h="90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</a:p>
                    <a:p>
                      <a:pPr latinLnBrk="1"/>
                      <a:r>
                        <a:rPr lang="en-US" altLang="ko-KR" sz="1400" dirty="0"/>
                        <a:t>1</a:t>
                      </a:r>
                    </a:p>
                    <a:p>
                      <a:pPr latinLnBrk="1"/>
                      <a:r>
                        <a:rPr lang="en-US" altLang="ko-KR" sz="1400" dirty="0"/>
                        <a:t>2</a:t>
                      </a:r>
                    </a:p>
                    <a:p>
                      <a:pPr latinLnBrk="1"/>
                      <a:r>
                        <a:rPr lang="en-US" altLang="ko-KR" sz="1400" dirty="0"/>
                        <a:t>3</a:t>
                      </a:r>
                    </a:p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*****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40849"/>
                  </a:ext>
                </a:extLst>
              </a:tr>
              <a:tr h="7383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</a:p>
                    <a:p>
                      <a:pPr latinLnBrk="1"/>
                      <a:r>
                        <a:rPr lang="en-US" altLang="ko-KR" sz="1400" dirty="0"/>
                        <a:t>1</a:t>
                      </a:r>
                    </a:p>
                    <a:p>
                      <a:pPr latinLnBrk="1"/>
                      <a:r>
                        <a:rPr lang="en-US" altLang="ko-KR" sz="1400" dirty="0"/>
                        <a:t>2</a:t>
                      </a:r>
                    </a:p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****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03512"/>
                  </a:ext>
                </a:extLst>
              </a:tr>
              <a:tr h="5716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</a:p>
                    <a:p>
                      <a:pPr latinLnBrk="1"/>
                      <a:r>
                        <a:rPr lang="en-US" altLang="ko-KR" sz="1400" dirty="0"/>
                        <a:t>1</a:t>
                      </a:r>
                    </a:p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***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95318"/>
                  </a:ext>
                </a:extLst>
              </a:tr>
              <a:tr h="4049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</a:p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835468"/>
                  </a:ext>
                </a:extLst>
              </a:tr>
              <a:tr h="238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75074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41693"/>
              </p:ext>
            </p:extLst>
          </p:nvPr>
        </p:nvGraphicFramePr>
        <p:xfrm>
          <a:off x="6064348" y="1122015"/>
          <a:ext cx="331236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59">
                  <a:extLst>
                    <a:ext uri="{9D8B030D-6E8A-4147-A177-3AD203B41FA5}">
                      <a16:colId xmlns:a16="http://schemas.microsoft.com/office/drawing/2014/main" val="1713316343"/>
                    </a:ext>
                  </a:extLst>
                </a:gridCol>
                <a:gridCol w="709793">
                  <a:extLst>
                    <a:ext uri="{9D8B030D-6E8A-4147-A177-3AD203B41FA5}">
                      <a16:colId xmlns:a16="http://schemas.microsoft.com/office/drawing/2014/main" val="1054365477"/>
                    </a:ext>
                  </a:extLst>
                </a:gridCol>
                <a:gridCol w="1025257">
                  <a:extLst>
                    <a:ext uri="{9D8B030D-6E8A-4147-A177-3AD203B41FA5}">
                      <a16:colId xmlns:a16="http://schemas.microsoft.com/office/drawing/2014/main" val="2810959879"/>
                    </a:ext>
                  </a:extLst>
                </a:gridCol>
                <a:gridCol w="788659">
                  <a:extLst>
                    <a:ext uri="{9D8B030D-6E8A-4147-A177-3AD203B41FA5}">
                      <a16:colId xmlns:a16="http://schemas.microsoft.com/office/drawing/2014/main" val="193139211"/>
                    </a:ext>
                  </a:extLst>
                </a:gridCol>
              </a:tblGrid>
              <a:tr h="256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&gt; dan-i-1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61722"/>
                  </a:ext>
                </a:extLst>
              </a:tr>
              <a:tr h="746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</a:p>
                    <a:p>
                      <a:pPr latinLnBrk="1"/>
                      <a:r>
                        <a:rPr lang="en-US" altLang="ko-KR" sz="1400" dirty="0"/>
                        <a:t>4</a:t>
                      </a:r>
                    </a:p>
                    <a:p>
                      <a:pPr latinLnBrk="1"/>
                      <a:r>
                        <a:rPr lang="en-US" altLang="ko-KR" sz="1400" dirty="0"/>
                        <a:t>3</a:t>
                      </a:r>
                    </a:p>
                    <a:p>
                      <a:pPr latinLnBrk="1"/>
                      <a:r>
                        <a:rPr lang="en-US" altLang="ko-KR" sz="1400" dirty="0"/>
                        <a:t>2</a:t>
                      </a:r>
                    </a:p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*****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340849"/>
                  </a:ext>
                </a:extLst>
              </a:tr>
              <a:tr h="6073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</a:p>
                    <a:p>
                      <a:pPr latinLnBrk="1"/>
                      <a:r>
                        <a:rPr lang="en-US" altLang="ko-KR" sz="1400" dirty="0"/>
                        <a:t>4</a:t>
                      </a:r>
                    </a:p>
                    <a:p>
                      <a:pPr latinLnBrk="1"/>
                      <a:r>
                        <a:rPr lang="en-US" altLang="ko-KR" sz="1400" dirty="0"/>
                        <a:t>3</a:t>
                      </a:r>
                    </a:p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****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03512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</a:p>
                    <a:p>
                      <a:pPr latinLnBrk="1"/>
                      <a:r>
                        <a:rPr lang="en-US" altLang="ko-KR" sz="1400" dirty="0"/>
                        <a:t>4</a:t>
                      </a:r>
                    </a:p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***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95318"/>
                  </a:ext>
                </a:extLst>
              </a:tr>
              <a:tr h="3297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</a:p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835468"/>
                  </a:ext>
                </a:extLst>
              </a:tr>
              <a:tr h="256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75074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939561" y="5013176"/>
            <a:ext cx="37659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dan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for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=5;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--)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"*"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5938" y="5062306"/>
            <a:ext cx="34080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dan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for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dan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"*"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41121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소수 구하기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20552" y="1484784"/>
            <a:ext cx="770485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PrimeNumber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"======= Prime Number ======="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nn-NO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for</a:t>
            </a:r>
            <a:r>
              <a:rPr lang="nn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&lt;=100; </a:t>
            </a:r>
            <a:r>
              <a:rPr lang="nn-NO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342900" indent="-342900">
              <a:buFont typeface="+mj-lt"/>
              <a:buAutoNum type="arabicPeriod"/>
            </a:pPr>
            <a:r>
              <a:rPr lang="nb-NO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for</a:t>
            </a:r>
            <a:r>
              <a:rPr lang="nb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b-NO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b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b-NO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nb-NO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b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b-NO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    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== 2)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95555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en-US" altLang="ko-KR" dirty="0"/>
              <a:t>Enhanced for loop</a:t>
            </a:r>
            <a:r>
              <a:rPr lang="ko-KR" altLang="en-US" dirty="0"/>
              <a:t>문</a:t>
            </a:r>
          </a:p>
        </p:txBody>
      </p:sp>
      <p:sp>
        <p:nvSpPr>
          <p:cNvPr id="55299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74558" y="1157844"/>
            <a:ext cx="74108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ko-KR" altLang="en-US" sz="1600" dirty="0"/>
              <a:t>배열</a:t>
            </a:r>
            <a:r>
              <a:rPr lang="en-US" altLang="ko-KR" sz="1600" dirty="0"/>
              <a:t>, Collection </a:t>
            </a:r>
            <a:r>
              <a:rPr lang="ko-KR" altLang="en-US" sz="1600" dirty="0"/>
              <a:t>객체 등의 내용을 모두 소진하기 위한 용도</a:t>
            </a:r>
            <a:endParaRPr lang="en-US" altLang="ko-KR" sz="1600" dirty="0"/>
          </a:p>
          <a:p>
            <a:pPr marL="273050" indent="-273050"/>
            <a:r>
              <a:rPr lang="en-US" altLang="ko-KR" sz="1600" dirty="0"/>
              <a:t>Java 5 </a:t>
            </a:r>
            <a:r>
              <a:rPr lang="ko-KR" altLang="en-US" sz="1600" dirty="0"/>
              <a:t>버전부터 사용 가능</a:t>
            </a:r>
            <a:endParaRPr lang="en-US" altLang="ko-KR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00" y="1742619"/>
            <a:ext cx="6143539" cy="884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1" y="2657053"/>
            <a:ext cx="8698706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1" y="5733257"/>
            <a:ext cx="8729663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4371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탈출문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3501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_End_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LASS TEMPLATE">
      <a:majorFont>
        <a:latin typeface="Calibri"/>
        <a:ea typeface="옥션고딕 M"/>
        <a:cs typeface=""/>
      </a:majorFont>
      <a:minorFont>
        <a:latin typeface="Arial"/>
        <a:ea typeface="뫼비우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>
          <a:solidFill>
            <a:srgbClr val="BFBFBF"/>
          </a:solidFill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LASS TEMPLATE">
      <a:majorFont>
        <a:latin typeface="Calibri"/>
        <a:ea typeface="옥션고딕 M"/>
        <a:cs typeface=""/>
      </a:majorFont>
      <a:minorFont>
        <a:latin typeface="Calibri"/>
        <a:ea typeface="뫼비우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20799</TotalTime>
  <Words>9053</Words>
  <Application>Microsoft Macintosh PowerPoint</Application>
  <PresentationFormat>A4 Paper (210x297 mm)</PresentationFormat>
  <Paragraphs>1740</Paragraphs>
  <Slides>247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247</vt:i4>
      </vt:variant>
    </vt:vector>
  </HeadingPairs>
  <TitlesOfParts>
    <vt:vector size="263" baseType="lpstr">
      <vt:lpstr>맑은 고딕</vt:lpstr>
      <vt:lpstr>Century Schoolbook</vt:lpstr>
      <vt:lpstr>나눔명조 ExtraBold</vt:lpstr>
      <vt:lpstr>Times New Roman</vt:lpstr>
      <vt:lpstr>Arial</vt:lpstr>
      <vt:lpstr>Meiryo</vt:lpstr>
      <vt:lpstr>휴먼모음T</vt:lpstr>
      <vt:lpstr>HY강B</vt:lpstr>
      <vt:lpstr>휴먼옛체</vt:lpstr>
      <vt:lpstr>뫼비우스 Regular</vt:lpstr>
      <vt:lpstr>Consolas</vt:lpstr>
      <vt:lpstr>Calibri</vt:lpstr>
      <vt:lpstr>HY헤드라인M</vt:lpstr>
      <vt:lpstr>Cover_End_ Slide Master</vt:lpstr>
      <vt:lpstr>Contents Master Slide </vt:lpstr>
      <vt:lpstr>Section Break Slide Master</vt:lpstr>
      <vt:lpstr>자바야 놀자</vt:lpstr>
      <vt:lpstr>Contents</vt:lpstr>
      <vt:lpstr>01 자바 개요</vt:lpstr>
      <vt:lpstr>1. 자바 개요</vt:lpstr>
      <vt:lpstr>자바 역사 및 버전</vt:lpstr>
      <vt:lpstr>자바 특징</vt:lpstr>
      <vt:lpstr>2. 자바 SE</vt:lpstr>
      <vt:lpstr>JDK 다운로드 및 설치</vt:lpstr>
      <vt:lpstr>3. HelloWorld</vt:lpstr>
      <vt:lpstr>HelloWorld</vt:lpstr>
      <vt:lpstr>4. 이클립스를 이용한 개발</vt:lpstr>
      <vt:lpstr>Eclipse IDE 다운로드 및 설치</vt:lpstr>
      <vt:lpstr>이클립스 실행과 Project workspace</vt:lpstr>
      <vt:lpstr>이클립스 기본화면 구성</vt:lpstr>
      <vt:lpstr>이클립스 기본화면 구성</vt:lpstr>
      <vt:lpstr>이클립스 기본화면 구성</vt:lpstr>
      <vt:lpstr>프로젝트 Perspective</vt:lpstr>
      <vt:lpstr>프로젝트 생성</vt:lpstr>
      <vt:lpstr>소스코드 작성</vt:lpstr>
      <vt:lpstr>코드 작성</vt:lpstr>
      <vt:lpstr>실행</vt:lpstr>
      <vt:lpstr>샘플 코드 가져오기</vt:lpstr>
      <vt:lpstr>02 언어의 기본 구조</vt:lpstr>
      <vt:lpstr>1. 주석문과 식별자</vt:lpstr>
      <vt:lpstr>주석문(Comments)</vt:lpstr>
      <vt:lpstr>주석문(Comments)</vt:lpstr>
      <vt:lpstr>세미콜론(;), 블록(Block), 공백(Whitespace)</vt:lpstr>
      <vt:lpstr>식별자</vt:lpstr>
      <vt:lpstr>식별자</vt:lpstr>
      <vt:lpstr>2. 키워드</vt:lpstr>
      <vt:lpstr>키워드(Keywords)</vt:lpstr>
      <vt:lpstr>3. 이름 규칙</vt:lpstr>
      <vt:lpstr>이름 규칙</vt:lpstr>
      <vt:lpstr>4. 변수와 메서드</vt:lpstr>
      <vt:lpstr>변수</vt:lpstr>
      <vt:lpstr>메서드</vt:lpstr>
      <vt:lpstr>03 데이터 타입</vt:lpstr>
      <vt:lpstr>1. 기본 데이터 타입</vt:lpstr>
      <vt:lpstr>기본 데이터 타입</vt:lpstr>
      <vt:lpstr>기본 데이터 타입 – 정수</vt:lpstr>
      <vt:lpstr>기본 데이터 타입 – 부동소수점</vt:lpstr>
      <vt:lpstr>기본 데이터 타입 – 논리</vt:lpstr>
      <vt:lpstr>기본 데이터 타입 – 문자</vt:lpstr>
      <vt:lpstr>문자열</vt:lpstr>
      <vt:lpstr>2. 배열</vt:lpstr>
      <vt:lpstr>배열</vt:lpstr>
      <vt:lpstr>Primitive type array</vt:lpstr>
      <vt:lpstr>Primitive type array</vt:lpstr>
      <vt:lpstr>배열 데이터 수정</vt:lpstr>
      <vt:lpstr>배열 다루기</vt:lpstr>
      <vt:lpstr>배열 다루기 – 데이터 추가</vt:lpstr>
      <vt:lpstr>배열 다루기 – 데이터 추가</vt:lpstr>
      <vt:lpstr>배열 다루기 – 데이터 출력</vt:lpstr>
      <vt:lpstr>배열 다루기 – 데이터 조회</vt:lpstr>
      <vt:lpstr>배열 다루기 – 데이터 수정</vt:lpstr>
      <vt:lpstr>배열 다루기 – 데이터 삭제</vt:lpstr>
      <vt:lpstr>배열 다루기 – 데이터 삽입</vt:lpstr>
      <vt:lpstr>3. 변수의 초기화</vt:lpstr>
      <vt:lpstr>변수의 초기화</vt:lpstr>
      <vt:lpstr>04 연산자</vt:lpstr>
      <vt:lpstr>1. 연산자</vt:lpstr>
      <vt:lpstr>연산자</vt:lpstr>
      <vt:lpstr>2. 단항 연산자</vt:lpstr>
      <vt:lpstr>증/감 연산자 ++ --</vt:lpstr>
      <vt:lpstr>비트 반전과 논리 반전 연산자</vt:lpstr>
      <vt:lpstr>형변환</vt:lpstr>
      <vt:lpstr>형변환 예</vt:lpstr>
      <vt:lpstr>3. 2항 연산자</vt:lpstr>
      <vt:lpstr>산술연산자 +, -, *, /, %</vt:lpstr>
      <vt:lpstr>비교 연산자 &lt;, &lt;=, &gt;, &gt;=, ==, !=</vt:lpstr>
      <vt:lpstr>비트연산자 ^, &amp;, |</vt:lpstr>
      <vt:lpstr>비트 이동 연산자 &lt;&lt;, &gt;&gt;, &gt;&gt;&gt;</vt:lpstr>
      <vt:lpstr>비트 이동 연산자 예</vt:lpstr>
      <vt:lpstr>논리 연산자 ^, &amp;, |, &amp;&amp;, ||</vt:lpstr>
      <vt:lpstr>4. 3항 연산자</vt:lpstr>
      <vt:lpstr>조건 연산자 ? :</vt:lpstr>
      <vt:lpstr>5. 대입 연산자</vt:lpstr>
      <vt:lpstr>대입연산자 =, op=</vt:lpstr>
      <vt:lpstr>05 제어문</vt:lpstr>
      <vt:lpstr>제어문</vt:lpstr>
      <vt:lpstr>키보드로부터 데이터 읽기</vt:lpstr>
      <vt:lpstr>난수 발생</vt:lpstr>
      <vt:lpstr>1. 조건문</vt:lpstr>
      <vt:lpstr>if 문(if ~ else 문)</vt:lpstr>
      <vt:lpstr>if 문(if ~ else 문)</vt:lpstr>
      <vt:lpstr>if 문(다중 else if 문)</vt:lpstr>
      <vt:lpstr>if 문(중첩 if 문)</vt:lpstr>
      <vt:lpstr>switch~case</vt:lpstr>
      <vt:lpstr>switch 예</vt:lpstr>
      <vt:lpstr>2. 반복문</vt:lpstr>
      <vt:lpstr>while</vt:lpstr>
      <vt:lpstr>do ~ while() ;</vt:lpstr>
      <vt:lpstr>for</vt:lpstr>
      <vt:lpstr>중첩 for문</vt:lpstr>
      <vt:lpstr>피라미드 출력하기</vt:lpstr>
      <vt:lpstr>피라미드 출력하기</vt:lpstr>
      <vt:lpstr>소수 구하기</vt:lpstr>
      <vt:lpstr>Enhanced for loop문</vt:lpstr>
      <vt:lpstr>3. 탈출문</vt:lpstr>
      <vt:lpstr>break</vt:lpstr>
      <vt:lpstr>continue</vt:lpstr>
      <vt:lpstr>Label을 갖는 반복문</vt:lpstr>
      <vt:lpstr>return</vt:lpstr>
      <vt:lpstr>06 고객관리 프로그램 I</vt:lpstr>
      <vt:lpstr>요구사항 정의</vt:lpstr>
      <vt:lpstr>07 객체와 클래스</vt:lpstr>
      <vt:lpstr>1. 객체와 클래스</vt:lpstr>
      <vt:lpstr>객체와 클래스의 정의</vt:lpstr>
      <vt:lpstr>클래스</vt:lpstr>
      <vt:lpstr>멤버 변수 선언</vt:lpstr>
      <vt:lpstr>메서드 선언</vt:lpstr>
      <vt:lpstr>메서드 선언</vt:lpstr>
      <vt:lpstr>멤버변수와 지역변수</vt:lpstr>
      <vt:lpstr>멤버변수와 지역변수</vt:lpstr>
      <vt:lpstr>생성자 선언 및 사용</vt:lpstr>
      <vt:lpstr>객체 추상화</vt:lpstr>
      <vt:lpstr>2. 패키지</vt:lpstr>
      <vt:lpstr>패키지</vt:lpstr>
      <vt:lpstr>Import static</vt:lpstr>
      <vt:lpstr>package 선언</vt:lpstr>
      <vt:lpstr>08 객체지향 프로그래밍</vt:lpstr>
      <vt:lpstr>객체지향프로그래밍</vt:lpstr>
      <vt:lpstr>1. 은닉</vt:lpstr>
      <vt:lpstr>은닉(Encapsulation)</vt:lpstr>
      <vt:lpstr>은닉 - Badcase</vt:lpstr>
      <vt:lpstr>은닉 – 개선된 클래스</vt:lpstr>
      <vt:lpstr>2. 상속</vt:lpstr>
      <vt:lpstr>상속(Inheritance)</vt:lpstr>
      <vt:lpstr>Bad Case &amp; Good Case</vt:lpstr>
      <vt:lpstr>메서드 재정의(Overriding)</vt:lpstr>
      <vt:lpstr>this와 super</vt:lpstr>
      <vt:lpstr>this와 super</vt:lpstr>
      <vt:lpstr>3. 접근 제한자</vt:lpstr>
      <vt:lpstr>접근 제한자</vt:lpstr>
      <vt:lpstr>접근 제한자</vt:lpstr>
      <vt:lpstr>접근 제한자</vt:lpstr>
      <vt:lpstr>4. 다형성</vt:lpstr>
      <vt:lpstr>다형적 객체</vt:lpstr>
      <vt:lpstr>Virtual Method Invocation</vt:lpstr>
      <vt:lpstr>이종모음(Heterogeneous collection)</vt:lpstr>
      <vt:lpstr>Wrapper class</vt:lpstr>
      <vt:lpstr>다형적 인자</vt:lpstr>
      <vt:lpstr>instanceof</vt:lpstr>
      <vt:lpstr>중복(Overloading)</vt:lpstr>
      <vt:lpstr>5. static</vt:lpstr>
      <vt:lpstr>static variable</vt:lpstr>
      <vt:lpstr>static method</vt:lpstr>
      <vt:lpstr>static initializer</vt:lpstr>
      <vt:lpstr>static 정리</vt:lpstr>
      <vt:lpstr>instance initializer</vt:lpstr>
      <vt:lpstr>Singleton Design Pattern</vt:lpstr>
      <vt:lpstr>6. final</vt:lpstr>
      <vt:lpstr>final class &amp; final method</vt:lpstr>
      <vt:lpstr>final variable</vt:lpstr>
      <vt:lpstr>final local variable</vt:lpstr>
      <vt:lpstr>final member field 초기화</vt:lpstr>
      <vt:lpstr>final</vt:lpstr>
      <vt:lpstr>7. abstract</vt:lpstr>
      <vt:lpstr>abstract</vt:lpstr>
      <vt:lpstr>abstract class</vt:lpstr>
      <vt:lpstr>9. 인터페이스</vt:lpstr>
      <vt:lpstr>인터페이스 선언</vt:lpstr>
      <vt:lpstr>인터페이스 사용</vt:lpstr>
      <vt:lpstr>인터페이스 사용</vt:lpstr>
      <vt:lpstr>인터페이스의 멤버</vt:lpstr>
      <vt:lpstr>인터페이스 다중상속</vt:lpstr>
      <vt:lpstr>interface</vt:lpstr>
      <vt:lpstr>09 내부클래스</vt:lpstr>
      <vt:lpstr>내부 클래스(Inner class) 종류</vt:lpstr>
      <vt:lpstr>내부클래스의 사용</vt:lpstr>
      <vt:lpstr>로컬클래스와 로컬변수</vt:lpstr>
      <vt:lpstr>10 예외처리</vt:lpstr>
      <vt:lpstr>1. Exception</vt:lpstr>
      <vt:lpstr>예외(Exception)</vt:lpstr>
      <vt:lpstr>예외(Exception)</vt:lpstr>
      <vt:lpstr>throws 와 try~catch</vt:lpstr>
      <vt:lpstr>사용자정의 예외와 throw</vt:lpstr>
      <vt:lpstr>11 Collection Framework</vt:lpstr>
      <vt:lpstr>1. Collection Framework</vt:lpstr>
      <vt:lpstr>Collection 프레임워크</vt:lpstr>
      <vt:lpstr>Collection 인터페이스의 주요 메서드</vt:lpstr>
      <vt:lpstr>Set 인터페이스의 주요 메서드</vt:lpstr>
      <vt:lpstr>PowerPoint Presentation</vt:lpstr>
      <vt:lpstr>Tree 자료구조</vt:lpstr>
      <vt:lpstr>TreeSet</vt:lpstr>
      <vt:lpstr>List 인터페이스의 주요 메서드</vt:lpstr>
      <vt:lpstr>ArrayList</vt:lpstr>
      <vt:lpstr>LinkedList</vt:lpstr>
      <vt:lpstr>Map 인터페이스의 주요 메서드</vt:lpstr>
      <vt:lpstr>HashMap</vt:lpstr>
      <vt:lpstr>TreeMap</vt:lpstr>
      <vt:lpstr>HashSet add()/HashMap put() 메서드</vt:lpstr>
      <vt:lpstr>TreeSet add()/TreeMap put() 메서드</vt:lpstr>
      <vt:lpstr>Iterator</vt:lpstr>
      <vt:lpstr>Iterator</vt:lpstr>
      <vt:lpstr>JDK 1.1 이전의 Collections</vt:lpstr>
      <vt:lpstr>3. 제네릭과 형 안정성</vt:lpstr>
      <vt:lpstr>제네릭과 형 안정성</vt:lpstr>
      <vt:lpstr>제네릭 클래스(generic class)</vt:lpstr>
      <vt:lpstr>제네릭 클래스(generic class)</vt:lpstr>
      <vt:lpstr>제네릭메서드(generic method)</vt:lpstr>
      <vt:lpstr>12 고객관리 프로그램 II</vt:lpstr>
      <vt:lpstr>요구사항</vt:lpstr>
      <vt:lpstr>Customer &amp; CustomerManager</vt:lpstr>
      <vt:lpstr>ArrayList를 이용한 데이터 관리</vt:lpstr>
      <vt:lpstr>13 IO Programming</vt:lpstr>
      <vt:lpstr>1. 스트림</vt:lpstr>
      <vt:lpstr>Stream 클래스</vt:lpstr>
      <vt:lpstr>FileReader</vt:lpstr>
      <vt:lpstr>파일로부터 데이터 읽기</vt:lpstr>
      <vt:lpstr>파일에 데이터 쓰기</vt:lpstr>
      <vt:lpstr>필터 스트림 클래스</vt:lpstr>
      <vt:lpstr>BufferedReader</vt:lpstr>
      <vt:lpstr>스트림 클래스 생성자</vt:lpstr>
      <vt:lpstr>3. 입/출력 관련 클래스</vt:lpstr>
      <vt:lpstr>File 클래스</vt:lpstr>
      <vt:lpstr>URL</vt:lpstr>
      <vt:lpstr>RandomAccessFile</vt:lpstr>
      <vt:lpstr>고객 정보 저장하기</vt:lpstr>
      <vt:lpstr>14 기본 API 클래스</vt:lpstr>
      <vt:lpstr>1. 문자열 클래스</vt:lpstr>
      <vt:lpstr>String, StringBuffer, StringBuilder</vt:lpstr>
      <vt:lpstr>StringTokenizer</vt:lpstr>
      <vt:lpstr>split()</vt:lpstr>
      <vt:lpstr>2. 정규 표현식</vt:lpstr>
      <vt:lpstr>정규 표현식 기본 개념</vt:lpstr>
      <vt:lpstr>확장 표준 문법</vt:lpstr>
      <vt:lpstr>Pattern &amp; Matcher</vt:lpstr>
      <vt:lpstr>3. Object 클래스</vt:lpstr>
      <vt:lpstr>주요 메서드</vt:lpstr>
      <vt:lpstr>4. 날짜 클래스</vt:lpstr>
      <vt:lpstr>Date</vt:lpstr>
      <vt:lpstr>Calendar</vt:lpstr>
      <vt:lpstr>5. 지역과 시간대 클래스</vt:lpstr>
      <vt:lpstr>Locale</vt:lpstr>
      <vt:lpstr>Timezone</vt:lpstr>
      <vt:lpstr>6. 형식화 클래스</vt:lpstr>
      <vt:lpstr>DecimalFormat</vt:lpstr>
      <vt:lpstr>SimpleDateFormat</vt:lpstr>
      <vt:lpstr>MessageFormat</vt:lpstr>
      <vt:lpstr>ChoiceFormat</vt:lpstr>
      <vt:lpstr>7. 수학관련 클래스</vt:lpstr>
      <vt:lpstr>Random</vt:lpstr>
      <vt:lpstr>Math</vt:lpstr>
      <vt:lpstr>실습 문제</vt:lpstr>
      <vt:lpstr>클래스를 만들어 보세요.</vt:lpstr>
      <vt:lpstr>Primitive type array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VISION-POWERPOINT-TEMPALTES</dc:title>
  <dc:creator>bizdesign.net</dc:creator>
  <cp:lastModifiedBy>홍유진</cp:lastModifiedBy>
  <cp:revision>785</cp:revision>
  <cp:lastPrinted>2016-12-20T05:54:07Z</cp:lastPrinted>
  <dcterms:created xsi:type="dcterms:W3CDTF">2015-01-26T02:39:09Z</dcterms:created>
  <dcterms:modified xsi:type="dcterms:W3CDTF">2023-10-14T01:21:20Z</dcterms:modified>
</cp:coreProperties>
</file>